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89" r:id="rId2"/>
    <p:sldId id="260" r:id="rId3"/>
    <p:sldId id="291" r:id="rId4"/>
    <p:sldId id="307" r:id="rId5"/>
    <p:sldId id="327" r:id="rId6"/>
    <p:sldId id="326" r:id="rId7"/>
    <p:sldId id="310" r:id="rId8"/>
    <p:sldId id="328" r:id="rId9"/>
    <p:sldId id="311" r:id="rId10"/>
    <p:sldId id="319" r:id="rId11"/>
    <p:sldId id="313" r:id="rId12"/>
    <p:sldId id="323" r:id="rId13"/>
    <p:sldId id="325" r:id="rId14"/>
    <p:sldId id="290"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100"/>
    <a:srgbClr val="FD9008"/>
    <a:srgbClr val="555555"/>
    <a:srgbClr val="CCE1ED"/>
    <a:srgbClr val="0066A1"/>
    <a:srgbClr val="FFFFFF"/>
    <a:srgbClr val="09519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1913" autoAdjust="0"/>
  </p:normalViewPr>
  <p:slideViewPr>
    <p:cSldViewPr snapToGrid="0" snapToObjects="1" showGuides="1">
      <p:cViewPr varScale="1">
        <p:scale>
          <a:sx n="30" d="100"/>
          <a:sy n="30" d="100"/>
        </p:scale>
        <p:origin x="1074" y="102"/>
      </p:cViewPr>
      <p:guideLst>
        <p:guide orient="horz" pos="4320"/>
        <p:guide pos="76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hape 34"/>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35" name="Shape 3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8114705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55824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870059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2684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470164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979033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979033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979033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65888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86971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86971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Sección azul">
    <p:bg>
      <p:bgPr>
        <a:solidFill>
          <a:srgbClr val="CCE1ED"/>
        </a:solidFill>
        <a:effectLst/>
      </p:bgPr>
    </p:bg>
    <p:spTree>
      <p:nvGrpSpPr>
        <p:cNvPr id="1" name=""/>
        <p:cNvGrpSpPr/>
        <p:nvPr/>
      </p:nvGrpSpPr>
      <p:grpSpPr>
        <a:xfrm>
          <a:off x="0" y="0"/>
          <a:ext cx="0" cy="0"/>
          <a:chOff x="0" y="0"/>
          <a:chExt cx="0" cy="0"/>
        </a:xfrm>
      </p:grpSpPr>
      <p:sp>
        <p:nvSpPr>
          <p:cNvPr id="22" name="Número de diapositiva"/>
          <p:cNvSpPr txBox="1">
            <a:spLocks noGrp="1"/>
          </p:cNvSpPr>
          <p:nvPr>
            <p:ph type="sldNum" sz="quarter" idx="2"/>
          </p:nvPr>
        </p:nvSpPr>
        <p:spPr>
          <a:xfrm>
            <a:off x="11898223" y="13073062"/>
            <a:ext cx="578029" cy="561976"/>
          </a:xfrm>
          <a:prstGeom prst="rect">
            <a:avLst/>
          </a:prstGeom>
        </p:spPr>
        <p:txBody>
          <a:bodyPr wrap="none"/>
          <a:lstStyle/>
          <a:p>
            <a:fld id="{86CB4B4D-7CA3-9044-876B-883B54F8677D}" type="slidenum">
              <a:t>‹Nº›</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26"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fondo_pag.png" descr="fondo_pag.png"/>
          <p:cNvPicPr>
            <a:picLocks noChangeAspect="1"/>
          </p:cNvPicPr>
          <p:nvPr/>
        </p:nvPicPr>
        <p:blipFill>
          <a:blip r:embed="rId4"/>
          <a:srcRect t="89860" r="92471"/>
          <a:stretch>
            <a:fillRect/>
          </a:stretch>
        </p:blipFill>
        <p:spPr>
          <a:xfrm>
            <a:off x="0" y="12325243"/>
            <a:ext cx="1376884" cy="1390757"/>
          </a:xfrm>
          <a:prstGeom prst="rect">
            <a:avLst/>
          </a:prstGeom>
          <a:ln w="12700">
            <a:miter lim="400000"/>
          </a:ln>
        </p:spPr>
      </p:pic>
      <p:sp>
        <p:nvSpPr>
          <p:cNvPr id="3" name="Rectángulo"/>
          <p:cNvSpPr/>
          <p:nvPr/>
        </p:nvSpPr>
        <p:spPr>
          <a:xfrm>
            <a:off x="22075875" y="-17860"/>
            <a:ext cx="2302256" cy="857251"/>
          </a:xfrm>
          <a:prstGeom prst="rect">
            <a:avLst/>
          </a:prstGeom>
          <a:solidFill>
            <a:srgbClr val="FFA100"/>
          </a:solidFill>
          <a:ln w="12700">
            <a:miter lim="400000"/>
          </a:ln>
        </p:spPr>
        <p:txBody>
          <a:bodyPr lIns="71437" tIns="71437" rIns="71437" bIns="71437" anchor="ctr"/>
          <a:lstStyle/>
          <a:p>
            <a:pPr>
              <a:defRPr sz="3000" b="0">
                <a:solidFill>
                  <a:srgbClr val="FFFFFF"/>
                </a:solidFill>
                <a:latin typeface="Helvetica Neue Medium"/>
                <a:ea typeface="Helvetica Neue Medium"/>
                <a:cs typeface="Helvetica Neue Medium"/>
                <a:sym typeface="Helvetica Neue Medium"/>
              </a:defRPr>
            </a:pPr>
            <a:endParaRPr dirty="0"/>
          </a:p>
        </p:txBody>
      </p:sp>
      <p:sp>
        <p:nvSpPr>
          <p:cNvPr id="4" name="Número de diapositiva"/>
          <p:cNvSpPr txBox="1">
            <a:spLocks noGrp="1"/>
          </p:cNvSpPr>
          <p:nvPr>
            <p:ph type="sldNum" sz="quarter" idx="2"/>
          </p:nvPr>
        </p:nvSpPr>
        <p:spPr>
          <a:xfrm>
            <a:off x="22093735" y="125015"/>
            <a:ext cx="2266537" cy="561976"/>
          </a:xfrm>
          <a:prstGeom prst="rect">
            <a:avLst/>
          </a:prstGeom>
          <a:ln w="12700">
            <a:miter lim="400000"/>
          </a:ln>
        </p:spPr>
        <p:txBody>
          <a:bodyPr lIns="71437" tIns="71437" rIns="71437" bIns="71437">
            <a:spAutoFit/>
          </a:bodyPr>
          <a:lstStyle>
            <a:lvl1pPr>
              <a:defRPr sz="2800" b="0">
                <a:solidFill>
                  <a:srgbClr val="FFFFFF"/>
                </a:solidFill>
                <a:latin typeface="+mn-lt"/>
                <a:ea typeface="+mn-ea"/>
                <a:cs typeface="+mn-cs"/>
                <a:sym typeface="Rubik Bold"/>
              </a:defRPr>
            </a:lvl1pPr>
          </a:lstStyle>
          <a:p>
            <a:fld id="{86CB4B4D-7CA3-9044-876B-883B54F8677D}" type="slidenum">
              <a:t>‹Nº›</a:t>
            </a:fld>
            <a:endParaRPr dirty="0"/>
          </a:p>
        </p:txBody>
      </p:sp>
      <p:sp>
        <p:nvSpPr>
          <p:cNvPr id="5" name="Texto del título"/>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Texto del título</a:t>
            </a:r>
          </a:p>
        </p:txBody>
      </p:sp>
      <p:sp>
        <p:nvSpPr>
          <p:cNvPr id="6" name="Nivel de texto 1…"/>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Nivel de texto 1</a:t>
            </a:r>
          </a:p>
          <a:p>
            <a:pPr lvl="1"/>
            <a:r>
              <a:t>Nivel de texto 2</a:t>
            </a:r>
          </a:p>
          <a:p>
            <a:pPr lvl="2"/>
            <a:r>
              <a:t>Nivel de texto 3</a:t>
            </a:r>
          </a:p>
          <a:p>
            <a:pPr lvl="3"/>
            <a:r>
              <a:t>Nivel de texto 4</a:t>
            </a:r>
          </a:p>
          <a:p>
            <a:pPr lvl="4"/>
            <a:r>
              <a:t>Nivel de texto 5</a:t>
            </a:r>
          </a:p>
        </p:txBody>
      </p:sp>
    </p:spTree>
  </p:cSld>
  <p:clrMap bg1="lt1" tx1="dk1" bg2="lt2" tx2="dk2" accent1="accent1" accent2="accent2" accent3="accent3" accent4="accent4" accent5="accent5" accent6="accent6" hlink="hlink" folHlink="folHlink"/>
  <p:sldLayoutIdLst>
    <p:sldLayoutId id="2147483654" r:id="rId1"/>
    <p:sldLayoutId id="2147483656" r:id="rId2"/>
  </p:sldLayoutIdLst>
  <p:transition spd="med"/>
  <p:txStyles>
    <p:titleStyle>
      <a:lvl1pPr marL="0" marR="0" indent="0" algn="l" defTabSz="821531"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mn-lt"/>
          <a:ea typeface="+mn-ea"/>
          <a:cs typeface="+mn-cs"/>
          <a:sym typeface="Rubik Bold"/>
        </a:defRPr>
      </a:lvl1pPr>
      <a:lvl2pPr marL="0" marR="0" indent="0" algn="l" defTabSz="821531"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mn-lt"/>
          <a:ea typeface="+mn-ea"/>
          <a:cs typeface="+mn-cs"/>
          <a:sym typeface="Rubik Bold"/>
        </a:defRPr>
      </a:lvl2pPr>
      <a:lvl3pPr marL="0" marR="0" indent="0" algn="l" defTabSz="821531"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mn-lt"/>
          <a:ea typeface="+mn-ea"/>
          <a:cs typeface="+mn-cs"/>
          <a:sym typeface="Rubik Bold"/>
        </a:defRPr>
      </a:lvl3pPr>
      <a:lvl4pPr marL="0" marR="0" indent="0" algn="l" defTabSz="821531"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mn-lt"/>
          <a:ea typeface="+mn-ea"/>
          <a:cs typeface="+mn-cs"/>
          <a:sym typeface="Rubik Bold"/>
        </a:defRPr>
      </a:lvl4pPr>
      <a:lvl5pPr marL="0" marR="0" indent="0" algn="l" defTabSz="821531"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mn-lt"/>
          <a:ea typeface="+mn-ea"/>
          <a:cs typeface="+mn-cs"/>
          <a:sym typeface="Rubik Bold"/>
        </a:defRPr>
      </a:lvl5pPr>
      <a:lvl6pPr marL="0" marR="0" indent="0" algn="l" defTabSz="821531"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mn-lt"/>
          <a:ea typeface="+mn-ea"/>
          <a:cs typeface="+mn-cs"/>
          <a:sym typeface="Rubik Bold"/>
        </a:defRPr>
      </a:lvl6pPr>
      <a:lvl7pPr marL="0" marR="0" indent="0" algn="l" defTabSz="821531"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mn-lt"/>
          <a:ea typeface="+mn-ea"/>
          <a:cs typeface="+mn-cs"/>
          <a:sym typeface="Rubik Bold"/>
        </a:defRPr>
      </a:lvl7pPr>
      <a:lvl8pPr marL="0" marR="0" indent="0" algn="l" defTabSz="821531"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mn-lt"/>
          <a:ea typeface="+mn-ea"/>
          <a:cs typeface="+mn-cs"/>
          <a:sym typeface="Rubik Bold"/>
        </a:defRPr>
      </a:lvl8pPr>
      <a:lvl9pPr marL="0" marR="0" indent="0" algn="l" defTabSz="821531"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mn-lt"/>
          <a:ea typeface="+mn-ea"/>
          <a:cs typeface="+mn-cs"/>
          <a:sym typeface="Rubik Bold"/>
        </a:defRPr>
      </a:lvl9pPr>
    </p:titleStyle>
    <p:bodyStyle>
      <a:lvl1pPr marL="500062" marR="0" indent="-500062" algn="l" defTabSz="821531" rtl="0" latinLnBrk="0">
        <a:lnSpc>
          <a:spcPct val="100000"/>
        </a:lnSpc>
        <a:spcBef>
          <a:spcPts val="5900"/>
        </a:spcBef>
        <a:spcAft>
          <a:spcPts val="0"/>
        </a:spcAft>
        <a:buClrTx/>
        <a:buSzPct val="145000"/>
        <a:buFontTx/>
        <a:buChar char="•"/>
        <a:tabLst/>
        <a:defRPr sz="3600" b="0" i="0" u="none" strike="noStrike" cap="none" spc="0" baseline="0">
          <a:solidFill>
            <a:srgbClr val="5E5E5E"/>
          </a:solidFill>
          <a:uFillTx/>
          <a:latin typeface="Rubik Regular"/>
          <a:ea typeface="Rubik Regular"/>
          <a:cs typeface="Rubik Regular"/>
          <a:sym typeface="Rubik Regular"/>
        </a:defRPr>
      </a:lvl1pPr>
      <a:lvl2pPr marL="944562" marR="0" indent="-500062" algn="l" defTabSz="821531" rtl="0" latinLnBrk="0">
        <a:lnSpc>
          <a:spcPct val="100000"/>
        </a:lnSpc>
        <a:spcBef>
          <a:spcPts val="5900"/>
        </a:spcBef>
        <a:spcAft>
          <a:spcPts val="0"/>
        </a:spcAft>
        <a:buClrTx/>
        <a:buSzPct val="145000"/>
        <a:buFontTx/>
        <a:buChar char="•"/>
        <a:tabLst/>
        <a:defRPr sz="3600" b="0" i="0" u="none" strike="noStrike" cap="none" spc="0" baseline="0">
          <a:solidFill>
            <a:srgbClr val="5E5E5E"/>
          </a:solidFill>
          <a:uFillTx/>
          <a:latin typeface="Rubik Regular"/>
          <a:ea typeface="Rubik Regular"/>
          <a:cs typeface="Rubik Regular"/>
          <a:sym typeface="Rubik Regular"/>
        </a:defRPr>
      </a:lvl2pPr>
      <a:lvl3pPr marL="1389062" marR="0" indent="-500062" algn="l" defTabSz="821531" rtl="0" latinLnBrk="0">
        <a:lnSpc>
          <a:spcPct val="100000"/>
        </a:lnSpc>
        <a:spcBef>
          <a:spcPts val="5900"/>
        </a:spcBef>
        <a:spcAft>
          <a:spcPts val="0"/>
        </a:spcAft>
        <a:buClrTx/>
        <a:buSzPct val="145000"/>
        <a:buFontTx/>
        <a:buChar char="•"/>
        <a:tabLst/>
        <a:defRPr sz="3600" b="0" i="0" u="none" strike="noStrike" cap="none" spc="0" baseline="0">
          <a:solidFill>
            <a:srgbClr val="5E5E5E"/>
          </a:solidFill>
          <a:uFillTx/>
          <a:latin typeface="Rubik Regular"/>
          <a:ea typeface="Rubik Regular"/>
          <a:cs typeface="Rubik Regular"/>
          <a:sym typeface="Rubik Regular"/>
        </a:defRPr>
      </a:lvl3pPr>
      <a:lvl4pPr marL="1833562" marR="0" indent="-500062" algn="l" defTabSz="821531" rtl="0" latinLnBrk="0">
        <a:lnSpc>
          <a:spcPct val="100000"/>
        </a:lnSpc>
        <a:spcBef>
          <a:spcPts val="5900"/>
        </a:spcBef>
        <a:spcAft>
          <a:spcPts val="0"/>
        </a:spcAft>
        <a:buClrTx/>
        <a:buSzPct val="145000"/>
        <a:buFontTx/>
        <a:buChar char="•"/>
        <a:tabLst/>
        <a:defRPr sz="3600" b="0" i="0" u="none" strike="noStrike" cap="none" spc="0" baseline="0">
          <a:solidFill>
            <a:srgbClr val="5E5E5E"/>
          </a:solidFill>
          <a:uFillTx/>
          <a:latin typeface="Rubik Regular"/>
          <a:ea typeface="Rubik Regular"/>
          <a:cs typeface="Rubik Regular"/>
          <a:sym typeface="Rubik Regular"/>
        </a:defRPr>
      </a:lvl4pPr>
      <a:lvl5pPr marL="2278062" marR="0" indent="-500062" algn="l" defTabSz="821531" rtl="0" latinLnBrk="0">
        <a:lnSpc>
          <a:spcPct val="100000"/>
        </a:lnSpc>
        <a:spcBef>
          <a:spcPts val="5900"/>
        </a:spcBef>
        <a:spcAft>
          <a:spcPts val="0"/>
        </a:spcAft>
        <a:buClrTx/>
        <a:buSzPct val="145000"/>
        <a:buFontTx/>
        <a:buChar char="•"/>
        <a:tabLst/>
        <a:defRPr sz="3600" b="0" i="0" u="none" strike="noStrike" cap="none" spc="0" baseline="0">
          <a:solidFill>
            <a:srgbClr val="5E5E5E"/>
          </a:solidFill>
          <a:uFillTx/>
          <a:latin typeface="Rubik Regular"/>
          <a:ea typeface="Rubik Regular"/>
          <a:cs typeface="Rubik Regular"/>
          <a:sym typeface="Rubik Regular"/>
        </a:defRPr>
      </a:lvl5pPr>
      <a:lvl6pPr marL="2722562" marR="0" indent="-500062" algn="l" defTabSz="821531" rtl="0" latinLnBrk="0">
        <a:lnSpc>
          <a:spcPct val="100000"/>
        </a:lnSpc>
        <a:spcBef>
          <a:spcPts val="5900"/>
        </a:spcBef>
        <a:spcAft>
          <a:spcPts val="0"/>
        </a:spcAft>
        <a:buClrTx/>
        <a:buSzPct val="145000"/>
        <a:buFontTx/>
        <a:buChar char="•"/>
        <a:tabLst/>
        <a:defRPr sz="3600" b="0" i="0" u="none" strike="noStrike" cap="none" spc="0" baseline="0">
          <a:solidFill>
            <a:srgbClr val="5E5E5E"/>
          </a:solidFill>
          <a:uFillTx/>
          <a:latin typeface="Rubik Regular"/>
          <a:ea typeface="Rubik Regular"/>
          <a:cs typeface="Rubik Regular"/>
          <a:sym typeface="Rubik Regular"/>
        </a:defRPr>
      </a:lvl6pPr>
      <a:lvl7pPr marL="3167062" marR="0" indent="-500062" algn="l" defTabSz="821531" rtl="0" latinLnBrk="0">
        <a:lnSpc>
          <a:spcPct val="100000"/>
        </a:lnSpc>
        <a:spcBef>
          <a:spcPts val="5900"/>
        </a:spcBef>
        <a:spcAft>
          <a:spcPts val="0"/>
        </a:spcAft>
        <a:buClrTx/>
        <a:buSzPct val="145000"/>
        <a:buFontTx/>
        <a:buChar char="•"/>
        <a:tabLst/>
        <a:defRPr sz="3600" b="0" i="0" u="none" strike="noStrike" cap="none" spc="0" baseline="0">
          <a:solidFill>
            <a:srgbClr val="5E5E5E"/>
          </a:solidFill>
          <a:uFillTx/>
          <a:latin typeface="Rubik Regular"/>
          <a:ea typeface="Rubik Regular"/>
          <a:cs typeface="Rubik Regular"/>
          <a:sym typeface="Rubik Regular"/>
        </a:defRPr>
      </a:lvl7pPr>
      <a:lvl8pPr marL="3611562" marR="0" indent="-500062" algn="l" defTabSz="821531" rtl="0" latinLnBrk="0">
        <a:lnSpc>
          <a:spcPct val="100000"/>
        </a:lnSpc>
        <a:spcBef>
          <a:spcPts val="5900"/>
        </a:spcBef>
        <a:spcAft>
          <a:spcPts val="0"/>
        </a:spcAft>
        <a:buClrTx/>
        <a:buSzPct val="145000"/>
        <a:buFontTx/>
        <a:buChar char="•"/>
        <a:tabLst/>
        <a:defRPr sz="3600" b="0" i="0" u="none" strike="noStrike" cap="none" spc="0" baseline="0">
          <a:solidFill>
            <a:srgbClr val="5E5E5E"/>
          </a:solidFill>
          <a:uFillTx/>
          <a:latin typeface="Rubik Regular"/>
          <a:ea typeface="Rubik Regular"/>
          <a:cs typeface="Rubik Regular"/>
          <a:sym typeface="Rubik Regular"/>
        </a:defRPr>
      </a:lvl8pPr>
      <a:lvl9pPr marL="4056062" marR="0" indent="-500062" algn="l" defTabSz="821531" rtl="0" latinLnBrk="0">
        <a:lnSpc>
          <a:spcPct val="100000"/>
        </a:lnSpc>
        <a:spcBef>
          <a:spcPts val="5900"/>
        </a:spcBef>
        <a:spcAft>
          <a:spcPts val="0"/>
        </a:spcAft>
        <a:buClrTx/>
        <a:buSzPct val="145000"/>
        <a:buFontTx/>
        <a:buChar char="•"/>
        <a:tabLst/>
        <a:defRPr sz="3600" b="0" i="0" u="none" strike="noStrike" cap="none" spc="0" baseline="0">
          <a:solidFill>
            <a:srgbClr val="5E5E5E"/>
          </a:solidFill>
          <a:uFillTx/>
          <a:latin typeface="Rubik Regular"/>
          <a:ea typeface="Rubik Regular"/>
          <a:cs typeface="Rubik Regular"/>
          <a:sym typeface="Rubik Regular"/>
        </a:defRPr>
      </a:lvl9pPr>
    </p:bodyStyle>
    <p:otherStyle>
      <a:lvl1pPr marL="0" marR="0" indent="0" algn="ctr" defTabSz="821531"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Rubik Bold"/>
        </a:defRPr>
      </a:lvl1pPr>
      <a:lvl2pPr marL="0" marR="0" indent="228600" algn="ctr" defTabSz="821531"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Rubik Bold"/>
        </a:defRPr>
      </a:lvl2pPr>
      <a:lvl3pPr marL="0" marR="0" indent="457200" algn="ctr" defTabSz="821531"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Rubik Bold"/>
        </a:defRPr>
      </a:lvl3pPr>
      <a:lvl4pPr marL="0" marR="0" indent="685800" algn="ctr" defTabSz="821531"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Rubik Bold"/>
        </a:defRPr>
      </a:lvl4pPr>
      <a:lvl5pPr marL="0" marR="0" indent="914400" algn="ctr" defTabSz="821531"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Rubik Bold"/>
        </a:defRPr>
      </a:lvl5pPr>
      <a:lvl6pPr marL="0" marR="0" indent="1143000" algn="ctr" defTabSz="821531"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Rubik Bold"/>
        </a:defRPr>
      </a:lvl6pPr>
      <a:lvl7pPr marL="0" marR="0" indent="1371600" algn="ctr" defTabSz="821531"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Rubik Bold"/>
        </a:defRPr>
      </a:lvl7pPr>
      <a:lvl8pPr marL="0" marR="0" indent="1600200" algn="ctr" defTabSz="821531"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Rubik Bold"/>
        </a:defRPr>
      </a:lvl8pPr>
      <a:lvl9pPr marL="0" marR="0" indent="1828800" algn="ctr" defTabSz="821531"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Rubik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8.svg"/><Relationship Id="rId3" Type="http://schemas.openxmlformats.org/officeDocument/2006/relationships/image" Target="../media/image11.png"/><Relationship Id="rId7" Type="http://schemas.openxmlformats.org/officeDocument/2006/relationships/image" Target="../media/image3.png"/><Relationship Id="rId12" Type="http://schemas.openxmlformats.org/officeDocument/2006/relationships/image" Target="../media/image17.png"/><Relationship Id="rId17" Type="http://schemas.openxmlformats.org/officeDocument/2006/relationships/image" Target="../media/image10.sv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hyperlink" Target="https://olimpiadasteleco.com/galeria/" TargetMode="External"/><Relationship Id="rId5" Type="http://schemas.openxmlformats.org/officeDocument/2006/relationships/image" Target="../media/image13.png"/><Relationship Id="rId15" Type="http://schemas.openxmlformats.org/officeDocument/2006/relationships/image" Target="../media/image27.jpeg"/><Relationship Id="rId10" Type="http://schemas.openxmlformats.org/officeDocument/2006/relationships/image" Target="../media/image7.svg"/><Relationship Id="rId4" Type="http://schemas.openxmlformats.org/officeDocument/2006/relationships/image" Target="../media/image12.svg"/><Relationship Id="rId9" Type="http://schemas.openxmlformats.org/officeDocument/2006/relationships/image" Target="../media/image6.png"/><Relationship Id="rId14" Type="http://schemas.openxmlformats.org/officeDocument/2006/relationships/hyperlink" Target="https://catedratelefonica.ulpgc.es/catedra-telefonica-ulpgc-apoya-ii-teleco-games/" TargetMode="External"/></Relationships>
</file>

<file path=ppt/slides/_rels/slide1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3.png"/><Relationship Id="rId12"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hyperlink" Target="https://catedratelefonica.ulpgc.es/viii-concurso-catedra-telefonica-universidad-palmas-gran-canaria/" TargetMode="External"/><Relationship Id="rId5" Type="http://schemas.openxmlformats.org/officeDocument/2006/relationships/image" Target="../media/image13.png"/><Relationship Id="rId10" Type="http://schemas.openxmlformats.org/officeDocument/2006/relationships/image" Target="../media/image7.svg"/><Relationship Id="rId4" Type="http://schemas.openxmlformats.org/officeDocument/2006/relationships/image" Target="../media/image12.svg"/><Relationship Id="rId9" Type="http://schemas.openxmlformats.org/officeDocument/2006/relationships/image" Target="../media/image6.png"/><Relationship Id="rId14" Type="http://schemas.openxmlformats.org/officeDocument/2006/relationships/image" Target="../media/image10.sv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9.jpg"/><Relationship Id="rId1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14.svg"/><Relationship Id="rId12" Type="http://schemas.openxmlformats.org/officeDocument/2006/relationships/hyperlink" Target="https://catedratelefonica.ulpgc.es/catedra-telefonica-ulpgc-apoya-jornadas-innoeducatic-2024/" TargetMode="External"/><Relationship Id="rId17" Type="http://schemas.openxmlformats.org/officeDocument/2006/relationships/image" Target="../media/image15.png"/><Relationship Id="rId2" Type="http://schemas.openxmlformats.org/officeDocument/2006/relationships/notesSlide" Target="../notesSlides/notesSlide10.xml"/><Relationship Id="rId16" Type="http://schemas.openxmlformats.org/officeDocument/2006/relationships/hyperlink" Target="https://www.youtube.com/watch?v=VWUctieTXas"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7.svg"/><Relationship Id="rId5" Type="http://schemas.openxmlformats.org/officeDocument/2006/relationships/image" Target="../media/image12.svg"/><Relationship Id="rId15" Type="http://schemas.openxmlformats.org/officeDocument/2006/relationships/image" Target="../media/image10.svg"/><Relationship Id="rId10" Type="http://schemas.openxmlformats.org/officeDocument/2006/relationships/image" Target="../media/image6.png"/><Relationship Id="rId19" Type="http://schemas.openxmlformats.org/officeDocument/2006/relationships/hyperlink" Target="https://www.youtube.com/watch?v=nrwMRzAPbrc" TargetMode="External"/><Relationship Id="rId4" Type="http://schemas.openxmlformats.org/officeDocument/2006/relationships/image" Target="../media/image11.png"/><Relationship Id="rId9" Type="http://schemas.openxmlformats.org/officeDocument/2006/relationships/slide" Target="slide2.xml"/><Relationship Id="rId1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hyperlink" Target="https://www.flickr.com/photos/ulpgc/albums/72177720321922455/" TargetMode="External"/><Relationship Id="rId1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image" Target="../media/image12.svg"/><Relationship Id="rId17" Type="http://schemas.openxmlformats.org/officeDocument/2006/relationships/image" Target="../media/image30.jpg"/><Relationship Id="rId2" Type="http://schemas.openxmlformats.org/officeDocument/2006/relationships/image" Target="../media/image1.png"/><Relationship Id="rId16" Type="http://schemas.openxmlformats.org/officeDocument/2006/relationships/hyperlink" Target="https://catedratelefonica.ulpgc.es/trofeo-esports-ulpgc-2024-2025/" TargetMode="Externa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image" Target="../media/image11.png"/><Relationship Id="rId5" Type="http://schemas.openxmlformats.org/officeDocument/2006/relationships/image" Target="../media/image3.png"/><Relationship Id="rId15" Type="http://schemas.openxmlformats.org/officeDocument/2006/relationships/image" Target="../media/image18.svg"/><Relationship Id="rId10" Type="http://schemas.openxmlformats.org/officeDocument/2006/relationships/image" Target="../media/image23.svg"/><Relationship Id="rId19" Type="http://schemas.openxmlformats.org/officeDocument/2006/relationships/image" Target="../media/image10.svg"/><Relationship Id="rId4" Type="http://schemas.openxmlformats.org/officeDocument/2006/relationships/image" Target="../media/image14.svg"/><Relationship Id="rId9" Type="http://schemas.openxmlformats.org/officeDocument/2006/relationships/image" Target="../media/image22.png"/><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1.xml"/><Relationship Id="rId3" Type="http://schemas.openxmlformats.org/officeDocument/2006/relationships/slide" Target="slide6.xml"/><Relationship Id="rId7" Type="http://schemas.openxmlformats.org/officeDocument/2006/relationships/slide" Target="slide9.xml"/><Relationship Id="rId12"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8.xml"/><Relationship Id="rId5" Type="http://schemas.openxmlformats.org/officeDocument/2006/relationships/slide" Target="slide5.xml"/><Relationship Id="rId10" Type="http://schemas.openxmlformats.org/officeDocument/2006/relationships/slide" Target="slide3.xml"/><Relationship Id="rId4" Type="http://schemas.openxmlformats.org/officeDocument/2006/relationships/image" Target="../media/image3.png"/><Relationship Id="rId9" Type="http://schemas.openxmlformats.org/officeDocument/2006/relationships/slide" Target="slide12.xml"/><Relationship Id="rId14" Type="http://schemas.openxmlformats.org/officeDocument/2006/relationships/slide" Target="slide1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svg"/><Relationship Id="rId3" Type="http://schemas.openxmlformats.org/officeDocument/2006/relationships/image" Target="../media/image1.png"/><Relationship Id="rId7" Type="http://schemas.openxmlformats.org/officeDocument/2006/relationships/slide" Target="slide2.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hyperlink" Target="https://catedratelefonica.ulpgc.es/" TargetMode="External"/><Relationship Id="rId4" Type="http://schemas.openxmlformats.org/officeDocument/2006/relationships/image" Target="../media/image3.pn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5.png"/><Relationship Id="rId18" Type="http://schemas.openxmlformats.org/officeDocument/2006/relationships/hyperlink" Target="https://www.ulpgc.es/noticia/2024/02/22/innovacion-tecnologica-sanidad-centra-nueva-edicion-del-encuentro-agora" TargetMode="External"/><Relationship Id="rId3" Type="http://schemas.openxmlformats.org/officeDocument/2006/relationships/image" Target="../media/image1.png"/><Relationship Id="rId21"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hyperlink" Target="https://www.youtube.com/live/HUC7mQ4dyDA?si=b1xptgCFeGMFdkOB" TargetMode="External"/><Relationship Id="rId17" Type="http://schemas.openxmlformats.org/officeDocument/2006/relationships/image" Target="../media/image18.svg"/><Relationship Id="rId2" Type="http://schemas.openxmlformats.org/officeDocument/2006/relationships/notesSlide" Target="../notesSlides/notesSlide4.xml"/><Relationship Id="rId16" Type="http://schemas.openxmlformats.org/officeDocument/2006/relationships/image" Target="../media/image17.png"/><Relationship Id="rId20"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7.svg"/><Relationship Id="rId5" Type="http://schemas.openxmlformats.org/officeDocument/2006/relationships/image" Target="../media/image12.svg"/><Relationship Id="rId15" Type="http://schemas.openxmlformats.org/officeDocument/2006/relationships/hyperlink" Target="https://www.flickr.com/photos/ulpgc/albums/72177720314969373/with/53544943436" TargetMode="External"/><Relationship Id="rId10" Type="http://schemas.openxmlformats.org/officeDocument/2006/relationships/image" Target="../media/image6.png"/><Relationship Id="rId19" Type="http://schemas.openxmlformats.org/officeDocument/2006/relationships/image" Target="../media/image19.jpeg"/><Relationship Id="rId4" Type="http://schemas.openxmlformats.org/officeDocument/2006/relationships/image" Target="../media/image11.png"/><Relationship Id="rId9" Type="http://schemas.openxmlformats.org/officeDocument/2006/relationships/slide" Target="slide2.xml"/><Relationship Id="rId14"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0.jpg"/><Relationship Id="rId3" Type="http://schemas.openxmlformats.org/officeDocument/2006/relationships/image" Target="../media/image1.png"/><Relationship Id="rId7" Type="http://schemas.openxmlformats.org/officeDocument/2006/relationships/image" Target="../media/image14.svg"/><Relationship Id="rId12" Type="http://schemas.openxmlformats.org/officeDocument/2006/relationships/hyperlink" Target="https://catedratelefonica.ulpgc.es/concurso-red-catedras-telefonica-estudiantes-hablan-vision-futuro/" TargetMode="External"/><Relationship Id="rId17" Type="http://schemas.openxmlformats.org/officeDocument/2006/relationships/image" Target="../media/image5.svg"/><Relationship Id="rId2" Type="http://schemas.openxmlformats.org/officeDocument/2006/relationships/notesSlide" Target="../notesSlides/notesSlide5.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7.svg"/><Relationship Id="rId5" Type="http://schemas.openxmlformats.org/officeDocument/2006/relationships/image" Target="../media/image12.svg"/><Relationship Id="rId15" Type="http://schemas.openxmlformats.org/officeDocument/2006/relationships/image" Target="../media/image10.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slide" Target="slide2.xml"/><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5.png"/><Relationship Id="rId18" Type="http://schemas.openxmlformats.org/officeDocument/2006/relationships/hyperlink" Target="https://catedratelefonica.ulpgc.es/premios-hackforgood-canarias-2024/" TargetMode="External"/><Relationship Id="rId3" Type="http://schemas.openxmlformats.org/officeDocument/2006/relationships/image" Target="../media/image1.png"/><Relationship Id="rId21"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hyperlink" Target="https://www.dropbox.com/scl/fi/0erykohb4aybe2di0mojm/HACK-FOR-GOOD_V2.mp4?rlkey=3rduo9wwsnvdb1eka2aqgeddh&amp;e=1&amp;st=mm1d4xzb&amp;dl=0" TargetMode="External"/><Relationship Id="rId17" Type="http://schemas.openxmlformats.org/officeDocument/2006/relationships/image" Target="../media/image18.svg"/><Relationship Id="rId2" Type="http://schemas.openxmlformats.org/officeDocument/2006/relationships/notesSlide" Target="../notesSlides/notesSlide6.xml"/><Relationship Id="rId16" Type="http://schemas.openxmlformats.org/officeDocument/2006/relationships/image" Target="../media/image17.png"/><Relationship Id="rId20"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7.svg"/><Relationship Id="rId5" Type="http://schemas.openxmlformats.org/officeDocument/2006/relationships/image" Target="../media/image12.svg"/><Relationship Id="rId15" Type="http://schemas.openxmlformats.org/officeDocument/2006/relationships/hyperlink" Target="https://www.flickr.com/photos/ulpgc/albums/72177720315509717/with/53594001262" TargetMode="External"/><Relationship Id="rId10" Type="http://schemas.openxmlformats.org/officeDocument/2006/relationships/image" Target="../media/image6.png"/><Relationship Id="rId19" Type="http://schemas.openxmlformats.org/officeDocument/2006/relationships/image" Target="../media/image21.JPG"/><Relationship Id="rId4" Type="http://schemas.openxmlformats.org/officeDocument/2006/relationships/image" Target="../media/image11.png"/><Relationship Id="rId9" Type="http://schemas.openxmlformats.org/officeDocument/2006/relationships/slide" Target="slide2.xml"/><Relationship Id="rId14"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3.svg"/><Relationship Id="rId3" Type="http://schemas.openxmlformats.org/officeDocument/2006/relationships/image" Target="../media/image1.png"/><Relationship Id="rId7" Type="http://schemas.openxmlformats.org/officeDocument/2006/relationships/image" Target="../media/image14.svg"/><Relationship Id="rId12" Type="http://schemas.openxmlformats.org/officeDocument/2006/relationships/image" Target="../media/image22.png"/><Relationship Id="rId2" Type="http://schemas.openxmlformats.org/officeDocument/2006/relationships/notesSlide" Target="../notesSlides/notesSlide7.xml"/><Relationship Id="rId16"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7.svg"/><Relationship Id="rId5" Type="http://schemas.openxmlformats.org/officeDocument/2006/relationships/image" Target="../media/image12.svg"/><Relationship Id="rId1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slide" Target="slide2.xml"/><Relationship Id="rId1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3.svg"/><Relationship Id="rId18"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25.jpeg"/><Relationship Id="rId7" Type="http://schemas.openxmlformats.org/officeDocument/2006/relationships/image" Target="../media/image14.svg"/><Relationship Id="rId12" Type="http://schemas.openxmlformats.org/officeDocument/2006/relationships/image" Target="../media/image22.png"/><Relationship Id="rId17" Type="http://schemas.openxmlformats.org/officeDocument/2006/relationships/hyperlink" Target="https://www.flickr.com/photos/ulpgc/albums/72177720315898311/" TargetMode="External"/><Relationship Id="rId2" Type="http://schemas.openxmlformats.org/officeDocument/2006/relationships/notesSlide" Target="../notesSlides/notesSlide8.xml"/><Relationship Id="rId16" Type="http://schemas.openxmlformats.org/officeDocument/2006/relationships/image" Target="../media/image16.svg"/><Relationship Id="rId20" Type="http://schemas.openxmlformats.org/officeDocument/2006/relationships/hyperlink" Target="https://www.ulpgc.es/noticia/2024/04/02/catedra-telefonica-ulpgc-reconoce-mejores-proyectos-cultura-cientifica-e"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7.svg"/><Relationship Id="rId5" Type="http://schemas.openxmlformats.org/officeDocument/2006/relationships/image" Target="../media/image12.svg"/><Relationship Id="rId15" Type="http://schemas.openxmlformats.org/officeDocument/2006/relationships/image" Target="../media/image15.png"/><Relationship Id="rId23" Type="http://schemas.openxmlformats.org/officeDocument/2006/relationships/image" Target="../media/image10.svg"/><Relationship Id="rId10" Type="http://schemas.openxmlformats.org/officeDocument/2006/relationships/image" Target="../media/image6.png"/><Relationship Id="rId19" Type="http://schemas.openxmlformats.org/officeDocument/2006/relationships/image" Target="../media/image18.svg"/><Relationship Id="rId4" Type="http://schemas.openxmlformats.org/officeDocument/2006/relationships/image" Target="../media/image11.png"/><Relationship Id="rId9" Type="http://schemas.openxmlformats.org/officeDocument/2006/relationships/slide" Target="slide2.xml"/><Relationship Id="rId14" Type="http://schemas.openxmlformats.org/officeDocument/2006/relationships/hyperlink" Target="https://www.youtube.com/watch?v=cuxGXIgRmDU" TargetMode="External"/><Relationship Id="rId22"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3.svg"/><Relationship Id="rId18"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26.jpg"/><Relationship Id="rId7" Type="http://schemas.openxmlformats.org/officeDocument/2006/relationships/image" Target="../media/image14.svg"/><Relationship Id="rId12" Type="http://schemas.openxmlformats.org/officeDocument/2006/relationships/image" Target="../media/image22.png"/><Relationship Id="rId17" Type="http://schemas.openxmlformats.org/officeDocument/2006/relationships/hyperlink" Target="https://www.flickr.com/photos/ulpgc/albums/72177720316075901/with/53640142909" TargetMode="External"/><Relationship Id="rId2" Type="http://schemas.openxmlformats.org/officeDocument/2006/relationships/notesSlide" Target="../notesSlides/notesSlide9.xml"/><Relationship Id="rId16" Type="http://schemas.openxmlformats.org/officeDocument/2006/relationships/image" Target="../media/image16.svg"/><Relationship Id="rId20" Type="http://schemas.openxmlformats.org/officeDocument/2006/relationships/hyperlink" Target="https://www.ulpgc.es/noticia/2024/04/04/ulpgc-se-suma-gira-centenario-telefonica-acogiendo-jornada-imaginemonos-limites"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7.svg"/><Relationship Id="rId5" Type="http://schemas.openxmlformats.org/officeDocument/2006/relationships/image" Target="../media/image12.svg"/><Relationship Id="rId15" Type="http://schemas.openxmlformats.org/officeDocument/2006/relationships/image" Target="../media/image15.png"/><Relationship Id="rId23" Type="http://schemas.openxmlformats.org/officeDocument/2006/relationships/image" Target="../media/image10.svg"/><Relationship Id="rId10" Type="http://schemas.openxmlformats.org/officeDocument/2006/relationships/image" Target="../media/image6.png"/><Relationship Id="rId19" Type="http://schemas.openxmlformats.org/officeDocument/2006/relationships/image" Target="../media/image18.svg"/><Relationship Id="rId4" Type="http://schemas.openxmlformats.org/officeDocument/2006/relationships/image" Target="../media/image11.png"/><Relationship Id="rId9" Type="http://schemas.openxmlformats.org/officeDocument/2006/relationships/slide" Target="slide2.xml"/><Relationship Id="rId14" Type="http://schemas.openxmlformats.org/officeDocument/2006/relationships/hyperlink" Target="https://www.youtube.com/watch?v=EXAFcCOgzv4" TargetMode="External"/><Relationship Id="rId2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09A5485-8D83-D41C-C624-E65293D213C5}"/>
              </a:ext>
            </a:extLst>
          </p:cNvPr>
          <p:cNvSpPr/>
          <p:nvPr/>
        </p:nvSpPr>
        <p:spPr>
          <a:xfrm>
            <a:off x="20405558" y="0"/>
            <a:ext cx="3978442" cy="216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4" name="Rectángulo 3">
            <a:extLst>
              <a:ext uri="{FF2B5EF4-FFF2-40B4-BE49-F238E27FC236}">
                <a16:creationId xmlns:a16="http://schemas.microsoft.com/office/drawing/2014/main" id="{AADA0F94-767D-11D1-3C6D-AD1E4B928F49}"/>
              </a:ext>
            </a:extLst>
          </p:cNvPr>
          <p:cNvSpPr/>
          <p:nvPr/>
        </p:nvSpPr>
        <p:spPr>
          <a:xfrm>
            <a:off x="0" y="11556000"/>
            <a:ext cx="3978442" cy="216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8" name="Imagen 7" descr="Imagen que contiene animal&#10;&#10;Descripción generada automáticamente">
            <a:extLst>
              <a:ext uri="{FF2B5EF4-FFF2-40B4-BE49-F238E27FC236}">
                <a16:creationId xmlns:a16="http://schemas.microsoft.com/office/drawing/2014/main" id="{8726A4E6-9966-EA85-D802-94E489110833}"/>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21547619" y="-116730"/>
            <a:ext cx="45912155" cy="16643156"/>
          </a:xfrm>
          <a:prstGeom prst="rect">
            <a:avLst/>
          </a:prstGeom>
          <a:effectLst>
            <a:outerShdw blurRad="50800" dist="50800" dir="5400000" algn="ctr" rotWithShape="0">
              <a:srgbClr val="000000">
                <a:alpha val="0"/>
              </a:srgbClr>
            </a:outerShdw>
            <a:reflection endPos="65000" dist="50800" dir="5400000" sy="-100000" algn="bl" rotWithShape="0"/>
          </a:effectLst>
        </p:spPr>
      </p:pic>
      <p:sp>
        <p:nvSpPr>
          <p:cNvPr id="9" name="Título de la ponencia…">
            <a:extLst>
              <a:ext uri="{FF2B5EF4-FFF2-40B4-BE49-F238E27FC236}">
                <a16:creationId xmlns:a16="http://schemas.microsoft.com/office/drawing/2014/main" id="{BC17F9B3-1417-48E6-A146-83D11AE2E334}"/>
              </a:ext>
            </a:extLst>
          </p:cNvPr>
          <p:cNvSpPr txBox="1">
            <a:spLocks/>
          </p:cNvSpPr>
          <p:nvPr/>
        </p:nvSpPr>
        <p:spPr>
          <a:xfrm>
            <a:off x="1313706" y="8248458"/>
            <a:ext cx="14195324" cy="1443214"/>
          </a:xfrm>
          <a:prstGeom prst="rect">
            <a:avLst/>
          </a:prstGeom>
          <a:ln w="12700">
            <a:noFill/>
            <a:miter lim="400000"/>
          </a:ln>
          <a:extLst>
            <a:ext uri="{C572A759-6A51-4108-AA02-DFA0A04FC94B}">
              <ma14:wrappingTextBoxFlag xmlns:ma14="http://schemas.microsoft.com/office/mac/drawingml/2011/main" xmlns="" val="1"/>
            </a:ext>
          </a:extLst>
        </p:spPr>
        <p:txBody>
          <a:bodyPr lIns="71437" tIns="71437" rIns="71437" bIns="71437" anchor="ctr">
            <a:noAutofit/>
          </a:bodyPr>
          <a:lstStyle>
            <a:lvl1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1pPr>
            <a:lvl2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2pPr>
            <a:lvl3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3pPr>
            <a:lvl4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4pPr>
            <a:lvl5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5pPr>
            <a:lvl6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6pPr>
            <a:lvl7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7pPr>
            <a:lvl8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8pPr>
            <a:lvl9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9pPr>
          </a:lstStyle>
          <a:p>
            <a:pPr defTabSz="805100" hangingPunct="1">
              <a:defRPr sz="6174"/>
            </a:pPr>
            <a:r>
              <a:rPr lang="es-ES" sz="6400" b="1" dirty="0">
                <a:solidFill>
                  <a:srgbClr val="FFA100"/>
                </a:solidFill>
              </a:rPr>
              <a:t>Tecnologías</a:t>
            </a:r>
            <a:r>
              <a:rPr lang="es-ES" sz="6400" dirty="0">
                <a:solidFill>
                  <a:srgbClr val="FFA100"/>
                </a:solidFill>
              </a:rPr>
              <a:t> Accesibles</a:t>
            </a:r>
          </a:p>
        </p:txBody>
      </p:sp>
      <p:sp>
        <p:nvSpPr>
          <p:cNvPr id="10" name="Nombre de autor/a">
            <a:extLst>
              <a:ext uri="{FF2B5EF4-FFF2-40B4-BE49-F238E27FC236}">
                <a16:creationId xmlns:a16="http://schemas.microsoft.com/office/drawing/2014/main" id="{97ECA797-3ED7-46E6-B2C4-1DADB1A9C3AB}"/>
              </a:ext>
            </a:extLst>
          </p:cNvPr>
          <p:cNvSpPr txBox="1"/>
          <p:nvPr/>
        </p:nvSpPr>
        <p:spPr>
          <a:xfrm>
            <a:off x="1292780" y="5968123"/>
            <a:ext cx="16037589" cy="2237150"/>
          </a:xfrm>
          <a:prstGeom prst="rect">
            <a:avLst/>
          </a:prstGeom>
          <a:ln w="12700">
            <a:noFill/>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l">
              <a:defRPr sz="5400" b="0">
                <a:solidFill>
                  <a:srgbClr val="565A5C"/>
                </a:solidFill>
                <a:latin typeface="+mn-lt"/>
                <a:ea typeface="+mn-ea"/>
                <a:cs typeface="+mn-cs"/>
                <a:sym typeface="Rubik Bold"/>
              </a:defRPr>
            </a:lvl1pPr>
          </a:lstStyle>
          <a:p>
            <a:pPr marL="0" marR="0" lvl="0" indent="0" defTabSz="821531" rtl="0" eaLnBrk="1" fontAlgn="auto" latinLnBrk="0" hangingPunct="0">
              <a:lnSpc>
                <a:spcPct val="100000"/>
              </a:lnSpc>
              <a:spcBef>
                <a:spcPts val="0"/>
              </a:spcBef>
              <a:spcAft>
                <a:spcPts val="0"/>
              </a:spcAft>
              <a:buClrTx/>
              <a:buSzTx/>
              <a:buFontTx/>
              <a:buNone/>
              <a:tabLst/>
              <a:defRPr/>
            </a:pPr>
            <a:r>
              <a:rPr kumimoji="0" lang="es-ES" sz="6800" b="1" i="0" u="none" strike="noStrike" kern="0" cap="none" spc="0" normalizeH="0" baseline="0" noProof="0" dirty="0">
                <a:ln>
                  <a:noFill/>
                </a:ln>
                <a:solidFill>
                  <a:srgbClr val="095190"/>
                </a:solidFill>
                <a:effectLst/>
                <a:uLnTx/>
                <a:uFillTx/>
                <a:latin typeface="+mj-lt"/>
                <a:cs typeface="Rubik Medium" pitchFamily="2" charset="-79"/>
                <a:sym typeface="Rubik Bold"/>
              </a:rPr>
              <a:t>Cátedra Telefónica de la Universidad de Las Palmas de Gran Canaria</a:t>
            </a:r>
            <a:endParaRPr kumimoji="0" sz="6800" b="1" i="0" u="none" strike="noStrike" kern="0" cap="none" spc="0" normalizeH="0" baseline="0" noProof="0" dirty="0">
              <a:ln>
                <a:noFill/>
              </a:ln>
              <a:solidFill>
                <a:srgbClr val="095190"/>
              </a:solidFill>
              <a:effectLst/>
              <a:uLnTx/>
              <a:uFillTx/>
              <a:latin typeface="+mj-lt"/>
              <a:cs typeface="Rubik Medium" pitchFamily="2" charset="-79"/>
              <a:sym typeface="Rubik Bold"/>
            </a:endParaRPr>
          </a:p>
        </p:txBody>
      </p:sp>
      <p:sp>
        <p:nvSpPr>
          <p:cNvPr id="12" name="FECHA DEL EVENTO">
            <a:extLst>
              <a:ext uri="{FF2B5EF4-FFF2-40B4-BE49-F238E27FC236}">
                <a16:creationId xmlns:a16="http://schemas.microsoft.com/office/drawing/2014/main" id="{129C2466-4243-4514-8EC1-BF818D79194E}"/>
              </a:ext>
            </a:extLst>
          </p:cNvPr>
          <p:cNvSpPr txBox="1"/>
          <p:nvPr/>
        </p:nvSpPr>
        <p:spPr>
          <a:xfrm>
            <a:off x="12867479" y="11905169"/>
            <a:ext cx="10255999" cy="975266"/>
          </a:xfrm>
          <a:prstGeom prst="rect">
            <a:avLst/>
          </a:prstGeom>
          <a:ln w="12700">
            <a:noFill/>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a:defRPr sz="3700" b="0">
                <a:solidFill>
                  <a:srgbClr val="0066A1"/>
                </a:solidFill>
                <a:latin typeface="+mn-lt"/>
                <a:ea typeface="+mn-ea"/>
                <a:cs typeface="+mn-cs"/>
                <a:sym typeface="Rubik Bold"/>
              </a:defRPr>
            </a:lvl1pPr>
          </a:lstStyle>
          <a:p>
            <a:pPr marL="0" marR="0" lvl="0" indent="0" algn="r" defTabSz="821531" rtl="0" eaLnBrk="1" fontAlgn="auto" latinLnBrk="0" hangingPunct="0">
              <a:lnSpc>
                <a:spcPct val="100000"/>
              </a:lnSpc>
              <a:spcBef>
                <a:spcPts val="0"/>
              </a:spcBef>
              <a:spcAft>
                <a:spcPts val="0"/>
              </a:spcAft>
              <a:buClrTx/>
              <a:buSzTx/>
              <a:buFontTx/>
              <a:buNone/>
              <a:tabLst/>
              <a:defRPr/>
            </a:pPr>
            <a:r>
              <a:rPr lang="es-ES" sz="5400" b="1" dirty="0">
                <a:cs typeface="Rubik Bold"/>
              </a:rPr>
              <a:t> Memoria de acciones 2024</a:t>
            </a:r>
            <a:endParaRPr kumimoji="0" sz="5400" b="1" i="0" u="none" strike="noStrike" kern="0" cap="none" spc="0" normalizeH="0" baseline="0" noProof="0" dirty="0">
              <a:ln>
                <a:noFill/>
              </a:ln>
              <a:effectLst/>
              <a:uLnTx/>
              <a:uFillTx/>
              <a:cs typeface="Rubik Bold"/>
              <a:sym typeface="Rubik Bold"/>
            </a:endParaRPr>
          </a:p>
        </p:txBody>
      </p:sp>
      <p:pic>
        <p:nvPicPr>
          <p:cNvPr id="15" name="Imagen 14" descr="Interfaz de usuario gráfica, Texto&#10;&#10;Descripción generada automáticamente con confianza media">
            <a:extLst>
              <a:ext uri="{FF2B5EF4-FFF2-40B4-BE49-F238E27FC236}">
                <a16:creationId xmlns:a16="http://schemas.microsoft.com/office/drawing/2014/main" id="{C87E866D-A46D-DD19-E66D-DC76D8991B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299" y="835565"/>
            <a:ext cx="13292306" cy="2160000"/>
          </a:xfrm>
          <a:prstGeom prst="rect">
            <a:avLst/>
          </a:prstGeom>
        </p:spPr>
      </p:pic>
    </p:spTree>
    <p:extLst>
      <p:ext uri="{BB962C8B-B14F-4D97-AF65-F5344CB8AC3E}">
        <p14:creationId xmlns:p14="http://schemas.microsoft.com/office/powerpoint/2010/main" val="133964358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fondo_pag.png" descr="fondo_pag.png"/>
          <p:cNvPicPr>
            <a:picLocks noChangeAspect="1"/>
          </p:cNvPicPr>
          <p:nvPr/>
        </p:nvPicPr>
        <p:blipFill>
          <a:blip r:embed="rId2"/>
          <a:srcRect t="89860" r="92471"/>
          <a:stretch>
            <a:fillRect/>
          </a:stretch>
        </p:blipFill>
        <p:spPr>
          <a:xfrm>
            <a:off x="0" y="12325243"/>
            <a:ext cx="1376884" cy="1390757"/>
          </a:xfrm>
          <a:prstGeom prst="rect">
            <a:avLst/>
          </a:prstGeom>
          <a:ln w="12700">
            <a:miter lim="400000"/>
          </a:ln>
        </p:spPr>
      </p:pic>
      <p:sp>
        <p:nvSpPr>
          <p:cNvPr id="60" name="Número de diapositiva"/>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a:t>
            </a:fld>
            <a:endParaRPr dirty="0"/>
          </a:p>
        </p:txBody>
      </p:sp>
      <p:sp>
        <p:nvSpPr>
          <p:cNvPr id="61" name="Título de la página"/>
          <p:cNvSpPr txBox="1"/>
          <p:nvPr/>
        </p:nvSpPr>
        <p:spPr>
          <a:xfrm>
            <a:off x="1279618" y="2432900"/>
            <a:ext cx="21665452" cy="187760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r>
              <a:rPr lang="es-ES" sz="4400" b="1" dirty="0">
                <a:solidFill>
                  <a:srgbClr val="095190"/>
                </a:solidFill>
              </a:rPr>
              <a:t>II Teleco Games</a:t>
            </a:r>
          </a:p>
          <a:p>
            <a:endParaRPr sz="4400" b="1" dirty="0"/>
          </a:p>
        </p:txBody>
      </p:sp>
      <p:sp>
        <p:nvSpPr>
          <p:cNvPr id="62" name="Cuerpo de texto"/>
          <p:cNvSpPr txBox="1"/>
          <p:nvPr/>
        </p:nvSpPr>
        <p:spPr>
          <a:xfrm>
            <a:off x="2019289" y="7223846"/>
            <a:ext cx="11631032" cy="452387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Autofit/>
          </a:bodyPr>
          <a:lstStyle>
            <a:lvl1pPr algn="l">
              <a:spcBef>
                <a:spcPts val="5900"/>
              </a:spcBef>
              <a:defRPr sz="3600" b="0">
                <a:solidFill>
                  <a:srgbClr val="5E5E5E"/>
                </a:solidFill>
                <a:latin typeface="Rubik Regular"/>
                <a:ea typeface="Rubik Regular"/>
                <a:cs typeface="Rubik Regular"/>
                <a:sym typeface="Rubik Regular"/>
              </a:defRPr>
            </a:lvl1pPr>
          </a:lstStyle>
          <a:p>
            <a:pPr algn="just">
              <a:spcBef>
                <a:spcPts val="600"/>
              </a:spcBef>
            </a:pPr>
            <a:r>
              <a:rPr lang="es-ES" sz="2400" dirty="0"/>
              <a:t>Competición organizada por COITT/AEGITT en colaboración con escuelas de Telecomunicación de toda España, entre ellas la EITE de la ULPGC, para la promoción de las telecomunicaciones, la cultura científica, la tecnología y la innovación.</a:t>
            </a:r>
          </a:p>
          <a:p>
            <a:pPr algn="just">
              <a:spcBef>
                <a:spcPts val="600"/>
              </a:spcBef>
            </a:pPr>
            <a:endParaRPr lang="es-ES" sz="2400" dirty="0"/>
          </a:p>
          <a:p>
            <a:pPr algn="just">
              <a:spcBef>
                <a:spcPts val="600"/>
              </a:spcBef>
            </a:pPr>
            <a:r>
              <a:rPr lang="es-ES" sz="2400" dirty="0"/>
              <a:t>Los estudiantes debían desarrollar un prototipo basado en cualquier plataforma programable con el IDE de Arduino, con el que se pusiera de manifiesto cómo las telecomunicaciones contribuyen a la sociedad y al cumplimiento de los ODS y, en particular, al cumplimiento del (ODS 3): SALUD Y BIENESTAR.</a:t>
            </a:r>
          </a:p>
          <a:p>
            <a:pPr algn="just">
              <a:spcBef>
                <a:spcPts val="600"/>
              </a:spcBef>
            </a:pPr>
            <a:endParaRPr lang="es-ES" sz="2400" dirty="0"/>
          </a:p>
          <a:p>
            <a:pPr algn="just">
              <a:spcBef>
                <a:spcPts val="600"/>
              </a:spcBef>
            </a:pPr>
            <a:r>
              <a:rPr lang="es-ES" sz="2400" dirty="0"/>
              <a:t>La Cátedra Telefónica de la ULPGC prestó su apoyo a los II Teleco Games aportando los premios de la categoría de 2º, 3º y 4º de ESO.</a:t>
            </a:r>
          </a:p>
          <a:p>
            <a:pPr algn="just">
              <a:spcBef>
                <a:spcPts val="600"/>
              </a:spcBef>
            </a:pPr>
            <a:endParaRPr lang="es-ES" sz="2400" dirty="0"/>
          </a:p>
          <a:p>
            <a:pPr algn="just">
              <a:spcBef>
                <a:spcPts val="600"/>
              </a:spcBef>
            </a:pPr>
            <a:r>
              <a:rPr lang="es-ES" sz="2400" dirty="0"/>
              <a:t>La entrega de premios de la fase clasificatoria tuvo lugar el 2 de mayo de 2024, en la EITE de la ULPGC, con la participación del Director de la Cátedra Telefónica de la ULPGC.</a:t>
            </a:r>
          </a:p>
        </p:txBody>
      </p:sp>
      <p:sp>
        <p:nvSpPr>
          <p:cNvPr id="9" name="CuadroTexto 8">
            <a:extLst>
              <a:ext uri="{FF2B5EF4-FFF2-40B4-BE49-F238E27FC236}">
                <a16:creationId xmlns:a16="http://schemas.microsoft.com/office/drawing/2014/main" id="{D384EAE6-2C0D-494A-93C4-47514B5BF6D5}"/>
              </a:ext>
            </a:extLst>
          </p:cNvPr>
          <p:cNvSpPr txBox="1"/>
          <p:nvPr/>
        </p:nvSpPr>
        <p:spPr>
          <a:xfrm>
            <a:off x="17846548" y="12682660"/>
            <a:ext cx="5391824"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3200" b="0" i="0" u="none" strike="noStrike" cap="none" spc="0" normalizeH="0" baseline="0" dirty="0">
                <a:ln>
                  <a:noFill/>
                </a:ln>
                <a:solidFill>
                  <a:srgbClr val="0066A1"/>
                </a:solidFill>
                <a:effectLst/>
                <a:uFillTx/>
                <a:latin typeface="Rubik Regular" pitchFamily="2" charset="-79"/>
                <a:cs typeface="Rubik Regular" pitchFamily="2" charset="-79"/>
                <a:sym typeface="Helvetica Neue"/>
              </a:rPr>
              <a:t>Memoria de acciones 2024</a:t>
            </a:r>
          </a:p>
        </p:txBody>
      </p:sp>
      <p:sp>
        <p:nvSpPr>
          <p:cNvPr id="14" name="Cuerpo de texto">
            <a:extLst>
              <a:ext uri="{FF2B5EF4-FFF2-40B4-BE49-F238E27FC236}">
                <a16:creationId xmlns:a16="http://schemas.microsoft.com/office/drawing/2014/main" id="{50DA763E-2A05-4DE7-BB6D-704C8B4073B3}"/>
              </a:ext>
            </a:extLst>
          </p:cNvPr>
          <p:cNvSpPr txBox="1"/>
          <p:nvPr/>
        </p:nvSpPr>
        <p:spPr>
          <a:xfrm>
            <a:off x="2019289" y="3972795"/>
            <a:ext cx="11631032" cy="240366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Autofit/>
          </a:bodyPr>
          <a:lstStyle>
            <a:lvl1pPr algn="l">
              <a:spcBef>
                <a:spcPts val="5900"/>
              </a:spcBef>
              <a:defRPr sz="3600" b="0">
                <a:solidFill>
                  <a:srgbClr val="5E5E5E"/>
                </a:solidFill>
                <a:latin typeface="Rubik Regular"/>
                <a:ea typeface="Rubik Regular"/>
                <a:cs typeface="Rubik Regular"/>
                <a:sym typeface="Rubik Regular"/>
              </a:defRPr>
            </a:lvl1pPr>
          </a:lstStyle>
          <a:p>
            <a:pPr algn="just">
              <a:spcBef>
                <a:spcPts val="600"/>
              </a:spcBef>
            </a:pPr>
            <a:r>
              <a:rPr lang="es-ES" sz="2400" b="1" dirty="0">
                <a:solidFill>
                  <a:srgbClr val="0066A1"/>
                </a:solidFill>
              </a:rPr>
              <a:t>Fecha: </a:t>
            </a:r>
            <a:r>
              <a:rPr lang="es-ES" sz="2400" dirty="0">
                <a:solidFill>
                  <a:srgbClr val="555555"/>
                </a:solidFill>
              </a:rPr>
              <a:t>23 de abril de 2024</a:t>
            </a:r>
          </a:p>
          <a:p>
            <a:pPr algn="just">
              <a:spcBef>
                <a:spcPts val="600"/>
              </a:spcBef>
            </a:pPr>
            <a:r>
              <a:rPr lang="es-ES" sz="2400" b="1" dirty="0">
                <a:solidFill>
                  <a:srgbClr val="0066A1"/>
                </a:solidFill>
              </a:rPr>
              <a:t>Participantes: </a:t>
            </a:r>
            <a:r>
              <a:rPr lang="es-ES" sz="2400" dirty="0">
                <a:solidFill>
                  <a:srgbClr val="555555"/>
                </a:solidFill>
              </a:rPr>
              <a:t>alumnado de 2º, 3º y 4º de ESO, alumnado de Ciclos Formativos de Grado Medio y Superior (competición por equipos) y alumnado de Bachillerato (competición individual y por equipos)</a:t>
            </a:r>
          </a:p>
        </p:txBody>
      </p:sp>
      <p:pic>
        <p:nvPicPr>
          <p:cNvPr id="16" name="Gráfico 15">
            <a:extLst>
              <a:ext uri="{FF2B5EF4-FFF2-40B4-BE49-F238E27FC236}">
                <a16:creationId xmlns:a16="http://schemas.microsoft.com/office/drawing/2014/main" id="{6483B4D4-283F-4059-9B42-7402701263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0540" y="4816138"/>
            <a:ext cx="252000" cy="325072"/>
          </a:xfrm>
          <a:prstGeom prst="rect">
            <a:avLst/>
          </a:prstGeom>
        </p:spPr>
      </p:pic>
      <p:pic>
        <p:nvPicPr>
          <p:cNvPr id="17" name="Gráfico 16">
            <a:extLst>
              <a:ext uri="{FF2B5EF4-FFF2-40B4-BE49-F238E27FC236}">
                <a16:creationId xmlns:a16="http://schemas.microsoft.com/office/drawing/2014/main" id="{34616AAB-EC5B-4410-AFA8-C8D7A1CADBF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80540" y="4457561"/>
            <a:ext cx="252000" cy="253126"/>
          </a:xfrm>
          <a:prstGeom prst="rect">
            <a:avLst/>
          </a:prstGeom>
        </p:spPr>
      </p:pic>
      <p:pic>
        <p:nvPicPr>
          <p:cNvPr id="5" name="Imagen 4" descr="Interfaz de usuario gráfica, Texto&#10;&#10;Descripción generada automáticamente con confianza media">
            <a:extLst>
              <a:ext uri="{FF2B5EF4-FFF2-40B4-BE49-F238E27FC236}">
                <a16:creationId xmlns:a16="http://schemas.microsoft.com/office/drawing/2014/main" id="{07BBD1EA-92B1-2BA8-E56E-7178AEE61D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704" y="410627"/>
            <a:ext cx="8861537" cy="1440000"/>
          </a:xfrm>
          <a:prstGeom prst="rect">
            <a:avLst/>
          </a:prstGeom>
        </p:spPr>
      </p:pic>
      <p:pic>
        <p:nvPicPr>
          <p:cNvPr id="8" name="Gráfico 7">
            <a:hlinkClick r:id="rId8" action="ppaction://hlinksldjump"/>
            <a:extLst>
              <a:ext uri="{FF2B5EF4-FFF2-40B4-BE49-F238E27FC236}">
                <a16:creationId xmlns:a16="http://schemas.microsoft.com/office/drawing/2014/main" id="{922CE70B-5B00-78EF-601C-1599DBEBC87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238372" y="12533504"/>
            <a:ext cx="923925" cy="923925"/>
          </a:xfrm>
          <a:prstGeom prst="rect">
            <a:avLst/>
          </a:prstGeom>
        </p:spPr>
      </p:pic>
      <p:pic>
        <p:nvPicPr>
          <p:cNvPr id="4" name="Gráfico 3">
            <a:hlinkClick r:id="rId11"/>
            <a:extLst>
              <a:ext uri="{FF2B5EF4-FFF2-40B4-BE49-F238E27FC236}">
                <a16:creationId xmlns:a16="http://schemas.microsoft.com/office/drawing/2014/main" id="{7435F8F9-90AE-DD84-1EE7-EB94DB57B5B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022211" y="10433102"/>
            <a:ext cx="540000" cy="540000"/>
          </a:xfrm>
          <a:prstGeom prst="rect">
            <a:avLst/>
          </a:prstGeom>
        </p:spPr>
      </p:pic>
      <p:pic>
        <p:nvPicPr>
          <p:cNvPr id="2" name="1 Imagen">
            <a:hlinkClick r:id="rId14"/>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044102" y="4958207"/>
            <a:ext cx="7200000" cy="5400000"/>
          </a:xfrm>
          <a:prstGeom prst="rect">
            <a:avLst/>
          </a:prstGeom>
          <a:ln w="28575">
            <a:solidFill>
              <a:srgbClr val="FFA100"/>
            </a:solidFill>
          </a:ln>
        </p:spPr>
      </p:pic>
      <p:pic>
        <p:nvPicPr>
          <p:cNvPr id="11" name="Gráfico 10">
            <a:hlinkClick r:id="rId14"/>
            <a:extLst>
              <a:ext uri="{FF2B5EF4-FFF2-40B4-BE49-F238E27FC236}">
                <a16:creationId xmlns:a16="http://schemas.microsoft.com/office/drawing/2014/main" id="{E8F230BE-B201-5279-E10B-F0CEE1D7911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1713752" y="9965719"/>
            <a:ext cx="1080000" cy="1080000"/>
          </a:xfrm>
          <a:prstGeom prst="rect">
            <a:avLst/>
          </a:prstGeom>
        </p:spPr>
      </p:pic>
    </p:spTree>
    <p:extLst>
      <p:ext uri="{BB962C8B-B14F-4D97-AF65-F5344CB8AC3E}">
        <p14:creationId xmlns:p14="http://schemas.microsoft.com/office/powerpoint/2010/main" val="191842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fondo_pag.png" descr="fondo_pag.png"/>
          <p:cNvPicPr>
            <a:picLocks noChangeAspect="1"/>
          </p:cNvPicPr>
          <p:nvPr/>
        </p:nvPicPr>
        <p:blipFill>
          <a:blip r:embed="rId2"/>
          <a:srcRect t="89860" r="92471"/>
          <a:stretch>
            <a:fillRect/>
          </a:stretch>
        </p:blipFill>
        <p:spPr>
          <a:xfrm>
            <a:off x="0" y="12325243"/>
            <a:ext cx="1376884" cy="1390757"/>
          </a:xfrm>
          <a:prstGeom prst="rect">
            <a:avLst/>
          </a:prstGeom>
          <a:ln w="12700">
            <a:miter lim="400000"/>
          </a:ln>
        </p:spPr>
      </p:pic>
      <p:sp>
        <p:nvSpPr>
          <p:cNvPr id="60" name="Número de diapositiva"/>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11</a:t>
            </a:fld>
            <a:endParaRPr dirty="0"/>
          </a:p>
        </p:txBody>
      </p:sp>
      <p:sp>
        <p:nvSpPr>
          <p:cNvPr id="61" name="Título de la página"/>
          <p:cNvSpPr txBox="1"/>
          <p:nvPr/>
        </p:nvSpPr>
        <p:spPr>
          <a:xfrm>
            <a:off x="1312275" y="2479594"/>
            <a:ext cx="21665452" cy="187760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r>
              <a:rPr lang="es-ES" sz="4400" b="1" dirty="0">
                <a:solidFill>
                  <a:srgbClr val="095190"/>
                </a:solidFill>
              </a:rPr>
              <a:t>VIII Concurso Cátedra Telefónica de la ULPGC</a:t>
            </a:r>
          </a:p>
          <a:p>
            <a:endParaRPr sz="4400" b="1" dirty="0"/>
          </a:p>
        </p:txBody>
      </p:sp>
      <p:sp>
        <p:nvSpPr>
          <p:cNvPr id="62" name="Cuerpo de texto"/>
          <p:cNvSpPr txBox="1"/>
          <p:nvPr/>
        </p:nvSpPr>
        <p:spPr>
          <a:xfrm>
            <a:off x="2019289" y="7082486"/>
            <a:ext cx="11631032" cy="452387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Autofit/>
          </a:bodyPr>
          <a:lstStyle>
            <a:lvl1pPr algn="l">
              <a:spcBef>
                <a:spcPts val="5900"/>
              </a:spcBef>
              <a:defRPr sz="3600" b="0">
                <a:solidFill>
                  <a:srgbClr val="5E5E5E"/>
                </a:solidFill>
                <a:latin typeface="Rubik Regular"/>
                <a:ea typeface="Rubik Regular"/>
                <a:cs typeface="Rubik Regular"/>
                <a:sym typeface="Rubik Regular"/>
              </a:defRPr>
            </a:lvl1pPr>
          </a:lstStyle>
          <a:p>
            <a:pPr algn="just">
              <a:spcBef>
                <a:spcPts val="600"/>
              </a:spcBef>
            </a:pPr>
            <a:r>
              <a:rPr lang="es-ES" sz="2400" dirty="0"/>
              <a:t>El concurso tuvo el objetivo de servir como estímulo a la comunidad universitaria, así como la divulgación social de la actividad de Investigación, Innovación y Cultura Científica en la ULPGC.</a:t>
            </a:r>
          </a:p>
          <a:p>
            <a:pPr algn="just">
              <a:spcBef>
                <a:spcPts val="600"/>
              </a:spcBef>
            </a:pPr>
            <a:endParaRPr lang="es-ES" sz="2400" dirty="0"/>
          </a:p>
          <a:p>
            <a:pPr algn="just">
              <a:spcBef>
                <a:spcPts val="600"/>
              </a:spcBef>
            </a:pPr>
            <a:r>
              <a:rPr lang="es-ES" sz="2400" dirty="0"/>
              <a:t>Las propuestas debían estar orientadas a ideas, soluciones, trabajos y proyectos cercanos a necesidades sociales, pudiendo optar a 5 categorías de participación:</a:t>
            </a:r>
          </a:p>
          <a:p>
            <a:pPr algn="just">
              <a:spcBef>
                <a:spcPts val="600"/>
              </a:spcBef>
            </a:pPr>
            <a:endParaRPr lang="es-ES" sz="2400" dirty="0"/>
          </a:p>
          <a:p>
            <a:pPr marL="457200" indent="-457200" algn="just">
              <a:spcBef>
                <a:spcPts val="600"/>
              </a:spcBef>
              <a:buFont typeface="+mj-lt"/>
              <a:buAutoNum type="alphaUcPeriod"/>
            </a:pPr>
            <a:r>
              <a:rPr lang="es-ES" sz="2400" dirty="0"/>
              <a:t>Cultura científica</a:t>
            </a:r>
          </a:p>
          <a:p>
            <a:pPr marL="457200" indent="-457200" algn="just">
              <a:spcBef>
                <a:spcPts val="600"/>
              </a:spcBef>
              <a:buFont typeface="+mj-lt"/>
              <a:buAutoNum type="alphaUcPeriod"/>
            </a:pPr>
            <a:r>
              <a:rPr lang="es-ES" sz="2400" dirty="0"/>
              <a:t>Proyecto de investigación, innovación y transferencia</a:t>
            </a:r>
          </a:p>
          <a:p>
            <a:pPr marL="457200" indent="-457200" algn="just">
              <a:spcBef>
                <a:spcPts val="600"/>
              </a:spcBef>
              <a:buFont typeface="+mj-lt"/>
              <a:buAutoNum type="alphaUcPeriod"/>
            </a:pPr>
            <a:r>
              <a:rPr lang="es-ES" sz="2400" dirty="0"/>
              <a:t>Proyecto de grado</a:t>
            </a:r>
          </a:p>
          <a:p>
            <a:pPr marL="457200" indent="-457200" algn="just">
              <a:spcBef>
                <a:spcPts val="600"/>
              </a:spcBef>
              <a:buFont typeface="+mj-lt"/>
              <a:buAutoNum type="alphaUcPeriod"/>
            </a:pPr>
            <a:r>
              <a:rPr lang="es-ES" sz="2400" dirty="0"/>
              <a:t>Proyecto de posgrado</a:t>
            </a:r>
          </a:p>
          <a:p>
            <a:pPr marL="457200" indent="-457200" algn="just">
              <a:spcBef>
                <a:spcPts val="600"/>
              </a:spcBef>
              <a:buFont typeface="+mj-lt"/>
              <a:buAutoNum type="alphaUcPeriod"/>
            </a:pPr>
            <a:r>
              <a:rPr lang="es-ES" sz="2400" dirty="0"/>
              <a:t>Proyecto de innovación educativa</a:t>
            </a:r>
          </a:p>
          <a:p>
            <a:pPr algn="just">
              <a:spcBef>
                <a:spcPts val="600"/>
              </a:spcBef>
            </a:pPr>
            <a:endParaRPr lang="es-ES" sz="2400" dirty="0"/>
          </a:p>
          <a:p>
            <a:pPr algn="just">
              <a:spcBef>
                <a:spcPts val="600"/>
              </a:spcBef>
            </a:pPr>
            <a:r>
              <a:rPr lang="es-ES" sz="2400" dirty="0"/>
              <a:t>Entre los proyectos presentados, se otorgaron dos premios y un Accésit en cada una de las categorías.</a:t>
            </a:r>
          </a:p>
        </p:txBody>
      </p:sp>
      <p:sp>
        <p:nvSpPr>
          <p:cNvPr id="9" name="CuadroTexto 8">
            <a:extLst>
              <a:ext uri="{FF2B5EF4-FFF2-40B4-BE49-F238E27FC236}">
                <a16:creationId xmlns:a16="http://schemas.microsoft.com/office/drawing/2014/main" id="{D384EAE6-2C0D-494A-93C4-47514B5BF6D5}"/>
              </a:ext>
            </a:extLst>
          </p:cNvPr>
          <p:cNvSpPr txBox="1"/>
          <p:nvPr/>
        </p:nvSpPr>
        <p:spPr>
          <a:xfrm>
            <a:off x="17846548" y="12682660"/>
            <a:ext cx="5391824"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3200" b="0" i="0" u="none" strike="noStrike" cap="none" spc="0" normalizeH="0" baseline="0" dirty="0">
                <a:ln>
                  <a:noFill/>
                </a:ln>
                <a:solidFill>
                  <a:srgbClr val="0066A1"/>
                </a:solidFill>
                <a:effectLst/>
                <a:uFillTx/>
                <a:latin typeface="Rubik Regular" pitchFamily="2" charset="-79"/>
                <a:cs typeface="Rubik Regular" pitchFamily="2" charset="-79"/>
                <a:sym typeface="Helvetica Neue"/>
              </a:rPr>
              <a:t>Memoria de acciones 2024</a:t>
            </a:r>
          </a:p>
        </p:txBody>
      </p:sp>
      <p:sp>
        <p:nvSpPr>
          <p:cNvPr id="14" name="Cuerpo de texto">
            <a:extLst>
              <a:ext uri="{FF2B5EF4-FFF2-40B4-BE49-F238E27FC236}">
                <a16:creationId xmlns:a16="http://schemas.microsoft.com/office/drawing/2014/main" id="{50DA763E-2A05-4DE7-BB6D-704C8B4073B3}"/>
              </a:ext>
            </a:extLst>
          </p:cNvPr>
          <p:cNvSpPr txBox="1"/>
          <p:nvPr/>
        </p:nvSpPr>
        <p:spPr>
          <a:xfrm>
            <a:off x="2019289" y="4530257"/>
            <a:ext cx="11631032" cy="240366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Autofit/>
          </a:bodyPr>
          <a:lstStyle>
            <a:lvl1pPr algn="l">
              <a:spcBef>
                <a:spcPts val="5900"/>
              </a:spcBef>
              <a:defRPr sz="3600" b="0">
                <a:solidFill>
                  <a:srgbClr val="5E5E5E"/>
                </a:solidFill>
                <a:latin typeface="Rubik Regular"/>
                <a:ea typeface="Rubik Regular"/>
                <a:cs typeface="Rubik Regular"/>
                <a:sym typeface="Rubik Regular"/>
              </a:defRPr>
            </a:lvl1pPr>
          </a:lstStyle>
          <a:p>
            <a:pPr algn="just">
              <a:spcBef>
                <a:spcPts val="600"/>
              </a:spcBef>
            </a:pPr>
            <a:r>
              <a:rPr lang="es-ES" sz="2400" b="1" dirty="0">
                <a:solidFill>
                  <a:srgbClr val="0066A1"/>
                </a:solidFill>
              </a:rPr>
              <a:t>Fecha: </a:t>
            </a:r>
            <a:r>
              <a:rPr lang="es-ES" sz="2400" dirty="0">
                <a:solidFill>
                  <a:srgbClr val="555555"/>
                </a:solidFill>
              </a:rPr>
              <a:t>hasta el 13 de octubre de 2024</a:t>
            </a:r>
          </a:p>
          <a:p>
            <a:pPr algn="just">
              <a:spcBef>
                <a:spcPts val="600"/>
              </a:spcBef>
            </a:pPr>
            <a:r>
              <a:rPr lang="es-ES" sz="2400" b="1" dirty="0">
                <a:solidFill>
                  <a:srgbClr val="0066A1"/>
                </a:solidFill>
              </a:rPr>
              <a:t>Participantes: </a:t>
            </a:r>
            <a:r>
              <a:rPr lang="es-ES" sz="2400" dirty="0">
                <a:solidFill>
                  <a:srgbClr val="555555"/>
                </a:solidFill>
              </a:rPr>
              <a:t>comunidad universitaria ULPGC</a:t>
            </a:r>
          </a:p>
          <a:p>
            <a:pPr algn="just">
              <a:spcBef>
                <a:spcPts val="600"/>
              </a:spcBef>
            </a:pPr>
            <a:endParaRPr lang="es-ES" sz="2400" b="1" dirty="0">
              <a:solidFill>
                <a:srgbClr val="0066A1"/>
              </a:solidFill>
            </a:endParaRPr>
          </a:p>
        </p:txBody>
      </p:sp>
      <p:pic>
        <p:nvPicPr>
          <p:cNvPr id="16" name="Gráfico 15">
            <a:extLst>
              <a:ext uri="{FF2B5EF4-FFF2-40B4-BE49-F238E27FC236}">
                <a16:creationId xmlns:a16="http://schemas.microsoft.com/office/drawing/2014/main" id="{6483B4D4-283F-4059-9B42-7402701263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0540" y="5552068"/>
            <a:ext cx="252000" cy="325072"/>
          </a:xfrm>
          <a:prstGeom prst="rect">
            <a:avLst/>
          </a:prstGeom>
        </p:spPr>
      </p:pic>
      <p:pic>
        <p:nvPicPr>
          <p:cNvPr id="17" name="Gráfico 16">
            <a:extLst>
              <a:ext uri="{FF2B5EF4-FFF2-40B4-BE49-F238E27FC236}">
                <a16:creationId xmlns:a16="http://schemas.microsoft.com/office/drawing/2014/main" id="{34616AAB-EC5B-4410-AFA8-C8D7A1CADBF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80540" y="5155391"/>
            <a:ext cx="252000" cy="253126"/>
          </a:xfrm>
          <a:prstGeom prst="rect">
            <a:avLst/>
          </a:prstGeom>
        </p:spPr>
      </p:pic>
      <p:pic>
        <p:nvPicPr>
          <p:cNvPr id="5" name="Imagen 4" descr="Interfaz de usuario gráfica, Texto&#10;&#10;Descripción generada automáticamente con confianza media">
            <a:extLst>
              <a:ext uri="{FF2B5EF4-FFF2-40B4-BE49-F238E27FC236}">
                <a16:creationId xmlns:a16="http://schemas.microsoft.com/office/drawing/2014/main" id="{07BBD1EA-92B1-2BA8-E56E-7178AEE61D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704" y="410627"/>
            <a:ext cx="8861537" cy="1440000"/>
          </a:xfrm>
          <a:prstGeom prst="rect">
            <a:avLst/>
          </a:prstGeom>
        </p:spPr>
      </p:pic>
      <p:pic>
        <p:nvPicPr>
          <p:cNvPr id="8" name="Gráfico 7">
            <a:hlinkClick r:id="rId8" action="ppaction://hlinksldjump"/>
            <a:extLst>
              <a:ext uri="{FF2B5EF4-FFF2-40B4-BE49-F238E27FC236}">
                <a16:creationId xmlns:a16="http://schemas.microsoft.com/office/drawing/2014/main" id="{922CE70B-5B00-78EF-601C-1599DBEBC87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238372" y="12533504"/>
            <a:ext cx="923925" cy="923925"/>
          </a:xfrm>
          <a:prstGeom prst="rect">
            <a:avLst/>
          </a:prstGeom>
        </p:spPr>
      </p:pic>
      <p:sp>
        <p:nvSpPr>
          <p:cNvPr id="3" name="Subtítulo de página">
            <a:extLst>
              <a:ext uri="{FF2B5EF4-FFF2-40B4-BE49-F238E27FC236}">
                <a16:creationId xmlns:a16="http://schemas.microsoft.com/office/drawing/2014/main" id="{F4C57903-89C7-E5D4-EC8E-05AE66A6FFE8}"/>
              </a:ext>
            </a:extLst>
          </p:cNvPr>
          <p:cNvSpPr txBox="1"/>
          <p:nvPr/>
        </p:nvSpPr>
        <p:spPr>
          <a:xfrm>
            <a:off x="1279616" y="3272390"/>
            <a:ext cx="21728516" cy="111823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algn="l">
              <a:defRPr sz="4800" b="0">
                <a:solidFill>
                  <a:srgbClr val="FFA100"/>
                </a:solidFill>
                <a:latin typeface="Rubik Medium"/>
                <a:ea typeface="Rubik Medium"/>
                <a:cs typeface="Rubik Medium"/>
                <a:sym typeface="Rubik Medium"/>
              </a:defRPr>
            </a:lvl1pPr>
          </a:lstStyle>
          <a:p>
            <a:r>
              <a:rPr lang="es-ES" sz="3600" b="1" dirty="0">
                <a:solidFill>
                  <a:srgbClr val="FD9008"/>
                </a:solidFill>
              </a:rPr>
              <a:t>Premios Cátedra Telefónica de Investigación, Innovación y Cultura Científica 2024</a:t>
            </a:r>
            <a:endParaRPr sz="3600" b="1" dirty="0">
              <a:solidFill>
                <a:srgbClr val="FD9008"/>
              </a:solidFill>
            </a:endParaRPr>
          </a:p>
        </p:txBody>
      </p:sp>
      <p:pic>
        <p:nvPicPr>
          <p:cNvPr id="4" name="3 Imagen">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060021" y="4632914"/>
            <a:ext cx="7200000" cy="7200000"/>
          </a:xfrm>
          <a:prstGeom prst="rect">
            <a:avLst/>
          </a:prstGeom>
          <a:ln w="28575">
            <a:solidFill>
              <a:srgbClr val="FFA100"/>
            </a:solidFill>
          </a:ln>
        </p:spPr>
      </p:pic>
      <p:pic>
        <p:nvPicPr>
          <p:cNvPr id="11" name="Gráfico 10">
            <a:hlinkClick r:id="rId11"/>
            <a:extLst>
              <a:ext uri="{FF2B5EF4-FFF2-40B4-BE49-F238E27FC236}">
                <a16:creationId xmlns:a16="http://schemas.microsoft.com/office/drawing/2014/main" id="{E8F230BE-B201-5279-E10B-F0CEE1D7911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1737794" y="11460766"/>
            <a:ext cx="1080000" cy="1080000"/>
          </a:xfrm>
          <a:prstGeom prst="rect">
            <a:avLst/>
          </a:prstGeom>
        </p:spPr>
      </p:pic>
    </p:spTree>
    <p:extLst>
      <p:ext uri="{BB962C8B-B14F-4D97-AF65-F5344CB8AC3E}">
        <p14:creationId xmlns:p14="http://schemas.microsoft.com/office/powerpoint/2010/main" val="194993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fondo_pag.png" descr="fondo_pag.png"/>
          <p:cNvPicPr>
            <a:picLocks noChangeAspect="1"/>
          </p:cNvPicPr>
          <p:nvPr/>
        </p:nvPicPr>
        <p:blipFill>
          <a:blip r:embed="rId3"/>
          <a:srcRect t="89860" r="92471"/>
          <a:stretch>
            <a:fillRect/>
          </a:stretch>
        </p:blipFill>
        <p:spPr>
          <a:xfrm>
            <a:off x="0" y="12325243"/>
            <a:ext cx="1376884" cy="1390757"/>
          </a:xfrm>
          <a:prstGeom prst="rect">
            <a:avLst/>
          </a:prstGeom>
          <a:ln w="12700">
            <a:miter lim="400000"/>
          </a:ln>
        </p:spPr>
      </p:pic>
      <p:sp>
        <p:nvSpPr>
          <p:cNvPr id="60" name="Número de diapositiva"/>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marL="0" marR="0" lvl="0" indent="0" algn="ctr" defTabSz="821531" rtl="0" eaLnBrk="1" fontAlgn="auto" latinLnBrk="0" hangingPunct="0">
              <a:lnSpc>
                <a:spcPct val="100000"/>
              </a:lnSpc>
              <a:spcBef>
                <a:spcPts val="0"/>
              </a:spcBef>
              <a:spcAft>
                <a:spcPts val="0"/>
              </a:spcAft>
              <a:buClrTx/>
              <a:buSzTx/>
              <a:buFontTx/>
              <a:buNone/>
              <a:tabLst/>
              <a:defRPr/>
            </a:pPr>
            <a:fld id="{86CB4B4D-7CA3-9044-876B-883B54F8677D}" type="slidenum">
              <a:rPr kumimoji="0" sz="2800" b="0" i="0" u="none" strike="noStrike" kern="0" cap="none" spc="0" normalizeH="0" baseline="0" noProof="0">
                <a:ln>
                  <a:noFill/>
                </a:ln>
                <a:solidFill>
                  <a:srgbClr val="FFFFFF"/>
                </a:solidFill>
                <a:effectLst/>
                <a:uLnTx/>
                <a:uFillTx/>
                <a:latin typeface="Rubik Bold"/>
                <a:cs typeface="Rubik Bold"/>
                <a:sym typeface="Rubik Bold"/>
              </a:rPr>
              <a:pPr marL="0" marR="0" lvl="0" indent="0" algn="ctr" defTabSz="821531" rtl="0" eaLnBrk="1" fontAlgn="auto" latinLnBrk="0" hangingPunct="0">
                <a:lnSpc>
                  <a:spcPct val="100000"/>
                </a:lnSpc>
                <a:spcBef>
                  <a:spcPts val="0"/>
                </a:spcBef>
                <a:spcAft>
                  <a:spcPts val="0"/>
                </a:spcAft>
                <a:buClrTx/>
                <a:buSzTx/>
                <a:buFontTx/>
                <a:buNone/>
                <a:tabLst/>
                <a:defRPr/>
              </a:pPr>
              <a:t>12</a:t>
            </a:fld>
            <a:endParaRPr kumimoji="0" sz="2800" b="0" i="0" u="none" strike="noStrike" kern="0" cap="none" spc="0" normalizeH="0" baseline="0" noProof="0" dirty="0">
              <a:ln>
                <a:noFill/>
              </a:ln>
              <a:solidFill>
                <a:srgbClr val="FFFFFF"/>
              </a:solidFill>
              <a:effectLst/>
              <a:uLnTx/>
              <a:uFillTx/>
              <a:latin typeface="Rubik Bold"/>
              <a:cs typeface="Rubik Bold"/>
              <a:sym typeface="Rubik Bold"/>
            </a:endParaRPr>
          </a:p>
        </p:txBody>
      </p:sp>
      <p:sp>
        <p:nvSpPr>
          <p:cNvPr id="61" name="Título de la página"/>
          <p:cNvSpPr txBox="1"/>
          <p:nvPr/>
        </p:nvSpPr>
        <p:spPr>
          <a:xfrm>
            <a:off x="1303681" y="2109050"/>
            <a:ext cx="21665452" cy="187760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pPr marL="0" marR="0" lvl="0" indent="0" algn="l" defTabSz="821531" rtl="0" eaLnBrk="1" fontAlgn="auto" latinLnBrk="0" hangingPunct="0">
              <a:lnSpc>
                <a:spcPct val="100000"/>
              </a:lnSpc>
              <a:spcBef>
                <a:spcPts val="0"/>
              </a:spcBef>
              <a:spcAft>
                <a:spcPts val="0"/>
              </a:spcAft>
              <a:buClrTx/>
              <a:buSzTx/>
              <a:buFontTx/>
              <a:buNone/>
              <a:tabLst/>
              <a:defRPr/>
            </a:pPr>
            <a:r>
              <a:rPr kumimoji="0" lang="es-ES" sz="4400" b="1" i="0" u="none" strike="noStrike" kern="0" cap="none" spc="0" normalizeH="0" baseline="0" noProof="0" dirty="0">
                <a:ln>
                  <a:noFill/>
                </a:ln>
                <a:solidFill>
                  <a:srgbClr val="095190"/>
                </a:solidFill>
                <a:effectLst/>
                <a:uLnTx/>
                <a:uFillTx/>
                <a:latin typeface="Rubik Bold"/>
                <a:cs typeface="Rubik Bold"/>
                <a:sym typeface="Rubik Bold"/>
              </a:rPr>
              <a:t>Jornadas InnoEducaTIC 2024</a:t>
            </a:r>
          </a:p>
        </p:txBody>
      </p:sp>
      <p:sp>
        <p:nvSpPr>
          <p:cNvPr id="62" name="Cuerpo de texto"/>
          <p:cNvSpPr txBox="1"/>
          <p:nvPr/>
        </p:nvSpPr>
        <p:spPr>
          <a:xfrm>
            <a:off x="2019289" y="5955527"/>
            <a:ext cx="11631032" cy="452387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Autofit/>
          </a:bodyPr>
          <a:lstStyle>
            <a:lvl1pPr algn="l">
              <a:spcBef>
                <a:spcPts val="5900"/>
              </a:spcBef>
              <a:defRPr sz="3600" b="0">
                <a:solidFill>
                  <a:srgbClr val="5E5E5E"/>
                </a:solidFill>
                <a:latin typeface="Rubik Regular"/>
                <a:ea typeface="Rubik Regular"/>
                <a:cs typeface="Rubik Regular"/>
                <a:sym typeface="Rubik Regular"/>
              </a:defRPr>
            </a:lvl1pPr>
          </a:lstStyle>
          <a:p>
            <a:pPr lvl="0" algn="just">
              <a:spcBef>
                <a:spcPts val="600"/>
              </a:spcBef>
              <a:defRPr/>
            </a:pPr>
            <a:r>
              <a:rPr lang="es-ES" sz="2400" dirty="0"/>
              <a:t>El objetivo de las XI Jornadas Iberoamericanas de Innovación Educativa en el ámbito de las TIC y las TAC, InnoEducaTIC 2024 fue contribuir a construir a un futuro en el que la tecnología y la pedagogía se complementen de manera efectiva, proporcionando una educación de calidad y preparando a los estudiantes para los desafíos del siglo XXI.</a:t>
            </a:r>
          </a:p>
          <a:p>
            <a:pPr lvl="0" algn="just">
              <a:spcBef>
                <a:spcPts val="600"/>
              </a:spcBef>
              <a:defRPr/>
            </a:pPr>
            <a:endParaRPr kumimoji="0" lang="es-ES" sz="2400" b="0" i="0" u="none" strike="noStrike" kern="0" cap="none" spc="0" normalizeH="0" baseline="0" noProof="0" dirty="0">
              <a:ln>
                <a:noFill/>
              </a:ln>
              <a:solidFill>
                <a:srgbClr val="5E5E5E"/>
              </a:solidFill>
              <a:effectLst/>
              <a:uLnTx/>
              <a:uFillTx/>
              <a:latin typeface="Rubik Regular"/>
              <a:cs typeface="Rubik Regular"/>
              <a:sym typeface="Rubik Regular"/>
            </a:endParaRPr>
          </a:p>
          <a:p>
            <a:pPr lvl="0" algn="just">
              <a:spcBef>
                <a:spcPts val="600"/>
              </a:spcBef>
              <a:defRPr/>
            </a:pPr>
            <a:r>
              <a:rPr lang="es-ES" sz="2400" dirty="0"/>
              <a:t>se reunieron educadores de diversos ámbitos geográficos comprometidos con el objetivo de impulsar la transformación y mejora de la enseñanza y el aprendizaje, mediante la tecnología como herramienta para ampliar las posibilidades educativas.</a:t>
            </a:r>
          </a:p>
          <a:p>
            <a:pPr lvl="0" algn="just">
              <a:spcBef>
                <a:spcPts val="600"/>
              </a:spcBef>
              <a:defRPr/>
            </a:pPr>
            <a:endParaRPr kumimoji="0" lang="es-ES" sz="2400" b="0" i="0" u="none" strike="noStrike" kern="0" cap="none" spc="0" normalizeH="0" baseline="0" noProof="0" dirty="0">
              <a:ln>
                <a:noFill/>
              </a:ln>
              <a:solidFill>
                <a:srgbClr val="5E5E5E"/>
              </a:solidFill>
              <a:effectLst/>
              <a:uLnTx/>
              <a:uFillTx/>
              <a:latin typeface="Rubik Regular"/>
              <a:cs typeface="Rubik Regular"/>
              <a:sym typeface="Rubik Regular"/>
            </a:endParaRPr>
          </a:p>
          <a:p>
            <a:pPr lvl="0" algn="just">
              <a:spcBef>
                <a:spcPts val="600"/>
              </a:spcBef>
              <a:defRPr/>
            </a:pPr>
            <a:r>
              <a:rPr lang="es-ES" sz="2400" dirty="0"/>
              <a:t>Se abordaron temas como el uso de herramientas TIC para el aprendizaje y conocimiento; técnicas y herramientas para la evaluación presencial y online; experiencias institucionales en innovación educativa; competencias digitales docentes; y aplicaciones de IA en educación.</a:t>
            </a:r>
            <a:endParaRPr kumimoji="0" lang="es-ES" sz="2400" b="0" i="0" u="none" strike="noStrike" kern="0" cap="none" spc="0" normalizeH="0" baseline="0" noProof="0" dirty="0">
              <a:ln>
                <a:noFill/>
              </a:ln>
              <a:solidFill>
                <a:srgbClr val="5E5E5E"/>
              </a:solidFill>
              <a:effectLst/>
              <a:uLnTx/>
              <a:uFillTx/>
              <a:latin typeface="Rubik Regular"/>
              <a:cs typeface="Rubik Regular"/>
              <a:sym typeface="Rubik Regular"/>
            </a:endParaRPr>
          </a:p>
        </p:txBody>
      </p:sp>
      <p:sp>
        <p:nvSpPr>
          <p:cNvPr id="9" name="CuadroTexto 8">
            <a:extLst>
              <a:ext uri="{FF2B5EF4-FFF2-40B4-BE49-F238E27FC236}">
                <a16:creationId xmlns:a16="http://schemas.microsoft.com/office/drawing/2014/main" id="{D384EAE6-2C0D-494A-93C4-47514B5BF6D5}"/>
              </a:ext>
            </a:extLst>
          </p:cNvPr>
          <p:cNvSpPr txBox="1"/>
          <p:nvPr/>
        </p:nvSpPr>
        <p:spPr>
          <a:xfrm>
            <a:off x="17846548" y="12682660"/>
            <a:ext cx="5391824"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r>
              <a:rPr kumimoji="0" lang="es-ES" sz="3200" b="0" i="0" u="none" strike="noStrike" kern="0" cap="none" spc="0" normalizeH="0" baseline="0" noProof="0" dirty="0">
                <a:ln>
                  <a:noFill/>
                </a:ln>
                <a:solidFill>
                  <a:srgbClr val="0066A1"/>
                </a:solidFill>
                <a:effectLst/>
                <a:uLnTx/>
                <a:uFillTx/>
                <a:latin typeface="Rubik Regular" pitchFamily="2" charset="-79"/>
                <a:cs typeface="Rubik Regular" pitchFamily="2" charset="-79"/>
                <a:sym typeface="Helvetica Neue"/>
              </a:rPr>
              <a:t>Memoria de acciones 2024</a:t>
            </a:r>
          </a:p>
        </p:txBody>
      </p:sp>
      <p:sp>
        <p:nvSpPr>
          <p:cNvPr id="14" name="Cuerpo de texto">
            <a:extLst>
              <a:ext uri="{FF2B5EF4-FFF2-40B4-BE49-F238E27FC236}">
                <a16:creationId xmlns:a16="http://schemas.microsoft.com/office/drawing/2014/main" id="{50DA763E-2A05-4DE7-BB6D-704C8B4073B3}"/>
              </a:ext>
            </a:extLst>
          </p:cNvPr>
          <p:cNvSpPr txBox="1"/>
          <p:nvPr/>
        </p:nvSpPr>
        <p:spPr>
          <a:xfrm>
            <a:off x="2019289" y="3603825"/>
            <a:ext cx="11631032" cy="240366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Autofit/>
          </a:bodyPr>
          <a:lstStyle>
            <a:lvl1pPr algn="l">
              <a:spcBef>
                <a:spcPts val="5900"/>
              </a:spcBef>
              <a:defRPr sz="3600" b="0">
                <a:solidFill>
                  <a:srgbClr val="5E5E5E"/>
                </a:solidFill>
                <a:latin typeface="Rubik Regular"/>
                <a:ea typeface="Rubik Regular"/>
                <a:cs typeface="Rubik Regular"/>
                <a:sym typeface="Rubik Regular"/>
              </a:defRPr>
            </a:lvl1pPr>
          </a:lstStyle>
          <a:p>
            <a:pPr marL="0" marR="0" lvl="0" indent="0" algn="just" defTabSz="821531" rtl="0" eaLnBrk="1" fontAlgn="auto" latinLnBrk="0" hangingPunct="0">
              <a:lnSpc>
                <a:spcPct val="100000"/>
              </a:lnSpc>
              <a:spcBef>
                <a:spcPts val="600"/>
              </a:spcBef>
              <a:spcAft>
                <a:spcPts val="0"/>
              </a:spcAft>
              <a:buClrTx/>
              <a:buSzTx/>
              <a:buFontTx/>
              <a:buNone/>
              <a:tabLst/>
              <a:defRPr/>
            </a:pPr>
            <a:r>
              <a:rPr kumimoji="0" lang="es-ES" sz="2400" b="1" i="0" u="none" strike="noStrike" kern="0" cap="none" spc="0" normalizeH="0" baseline="0" noProof="0" dirty="0">
                <a:ln>
                  <a:noFill/>
                </a:ln>
                <a:solidFill>
                  <a:srgbClr val="0066A1"/>
                </a:solidFill>
                <a:effectLst/>
                <a:uLnTx/>
                <a:uFillTx/>
                <a:latin typeface="Rubik Regular"/>
                <a:cs typeface="Rubik Regular"/>
                <a:sym typeface="Rubik Regular"/>
              </a:rPr>
              <a:t>Fecha: </a:t>
            </a:r>
            <a:r>
              <a:rPr kumimoji="0" lang="es-ES" sz="2400" b="0" i="0" u="none" strike="noStrike" kern="0" cap="none" spc="0" normalizeH="0" baseline="0" noProof="0" dirty="0">
                <a:ln>
                  <a:noFill/>
                </a:ln>
                <a:solidFill>
                  <a:srgbClr val="555555"/>
                </a:solidFill>
                <a:effectLst/>
                <a:uLnTx/>
                <a:uFillTx/>
                <a:latin typeface="Rubik Regular"/>
                <a:cs typeface="Rubik Regular"/>
                <a:sym typeface="Rubik Regular"/>
              </a:rPr>
              <a:t>20</a:t>
            </a:r>
            <a:r>
              <a:rPr kumimoji="0" lang="es-ES" sz="2400" b="0" i="0" u="none" strike="noStrike" kern="0" cap="none" spc="0" normalizeH="0" noProof="0" dirty="0">
                <a:ln>
                  <a:noFill/>
                </a:ln>
                <a:solidFill>
                  <a:srgbClr val="555555"/>
                </a:solidFill>
                <a:effectLst/>
                <a:uLnTx/>
                <a:uFillTx/>
                <a:latin typeface="Rubik Regular"/>
                <a:cs typeface="Rubik Regular"/>
                <a:sym typeface="Rubik Regular"/>
              </a:rPr>
              <a:t> al 22</a:t>
            </a:r>
            <a:r>
              <a:rPr kumimoji="0" lang="es-ES" sz="2400" b="0" i="0" u="none" strike="noStrike" kern="0" cap="none" spc="0" normalizeH="0" baseline="0" noProof="0" dirty="0">
                <a:ln>
                  <a:noFill/>
                </a:ln>
                <a:solidFill>
                  <a:srgbClr val="555555"/>
                </a:solidFill>
                <a:effectLst/>
                <a:uLnTx/>
                <a:uFillTx/>
                <a:latin typeface="Rubik Regular"/>
                <a:cs typeface="Rubik Regular"/>
                <a:sym typeface="Rubik Regular"/>
              </a:rPr>
              <a:t> de noviembre de 2024</a:t>
            </a:r>
          </a:p>
          <a:p>
            <a:pPr marL="0" marR="0" lvl="0" indent="0" algn="just" defTabSz="821531" rtl="0" eaLnBrk="1" fontAlgn="auto" latinLnBrk="0" hangingPunct="0">
              <a:lnSpc>
                <a:spcPct val="100000"/>
              </a:lnSpc>
              <a:spcBef>
                <a:spcPts val="600"/>
              </a:spcBef>
              <a:spcAft>
                <a:spcPts val="0"/>
              </a:spcAft>
              <a:buClrTx/>
              <a:buSzTx/>
              <a:buFontTx/>
              <a:buNone/>
              <a:tabLst/>
              <a:defRPr/>
            </a:pPr>
            <a:r>
              <a:rPr kumimoji="0" lang="es-ES" sz="2400" b="1" i="0" u="none" strike="noStrike" kern="0" cap="none" spc="0" normalizeH="0" baseline="0" noProof="0" dirty="0">
                <a:ln>
                  <a:noFill/>
                </a:ln>
                <a:solidFill>
                  <a:srgbClr val="0066A1"/>
                </a:solidFill>
                <a:effectLst/>
                <a:uLnTx/>
                <a:uFillTx/>
                <a:latin typeface="Rubik Regular"/>
                <a:cs typeface="Rubik Regular"/>
                <a:sym typeface="Rubik Regular"/>
              </a:rPr>
              <a:t>Participantes: </a:t>
            </a:r>
            <a:r>
              <a:rPr kumimoji="0" lang="es-ES" sz="2400" b="0" i="0" u="none" strike="noStrike" kern="0" cap="none" spc="0" normalizeH="0" baseline="0" noProof="0" dirty="0">
                <a:ln>
                  <a:noFill/>
                </a:ln>
                <a:solidFill>
                  <a:srgbClr val="555555"/>
                </a:solidFill>
                <a:effectLst/>
                <a:uLnTx/>
                <a:uFillTx/>
                <a:latin typeface="Rubik Regular"/>
                <a:cs typeface="Rubik Regular"/>
                <a:sym typeface="Rubik Regular"/>
              </a:rPr>
              <a:t>participantes en las jornadas y público en general</a:t>
            </a:r>
            <a:endParaRPr kumimoji="0" lang="es-ES" sz="2400" b="1" i="0" u="none" strike="noStrike" kern="0" cap="none" spc="0" normalizeH="0" baseline="0" noProof="0" dirty="0">
              <a:ln>
                <a:noFill/>
              </a:ln>
              <a:solidFill>
                <a:srgbClr val="0066A1"/>
              </a:solidFill>
              <a:effectLst/>
              <a:uLnTx/>
              <a:uFillTx/>
              <a:latin typeface="Rubik Regular"/>
              <a:cs typeface="Rubik Regular"/>
              <a:sym typeface="Rubik Regular"/>
            </a:endParaRPr>
          </a:p>
        </p:txBody>
      </p:sp>
      <p:pic>
        <p:nvPicPr>
          <p:cNvPr id="16" name="Gráfico 15">
            <a:extLst>
              <a:ext uri="{FF2B5EF4-FFF2-40B4-BE49-F238E27FC236}">
                <a16:creationId xmlns:a16="http://schemas.microsoft.com/office/drawing/2014/main" id="{6483B4D4-283F-4059-9B42-7402701263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0540" y="4844222"/>
            <a:ext cx="252000" cy="325072"/>
          </a:xfrm>
          <a:prstGeom prst="rect">
            <a:avLst/>
          </a:prstGeom>
        </p:spPr>
      </p:pic>
      <p:pic>
        <p:nvPicPr>
          <p:cNvPr id="17" name="Gráfico 16">
            <a:extLst>
              <a:ext uri="{FF2B5EF4-FFF2-40B4-BE49-F238E27FC236}">
                <a16:creationId xmlns:a16="http://schemas.microsoft.com/office/drawing/2014/main" id="{34616AAB-EC5B-4410-AFA8-C8D7A1CADB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80540" y="4457561"/>
            <a:ext cx="252000" cy="253126"/>
          </a:xfrm>
          <a:prstGeom prst="rect">
            <a:avLst/>
          </a:prstGeom>
        </p:spPr>
      </p:pic>
      <p:pic>
        <p:nvPicPr>
          <p:cNvPr id="5" name="Imagen 4" descr="Interfaz de usuario gráfica, Texto&#10;&#10;Descripción generada automáticamente con confianza media">
            <a:extLst>
              <a:ext uri="{FF2B5EF4-FFF2-40B4-BE49-F238E27FC236}">
                <a16:creationId xmlns:a16="http://schemas.microsoft.com/office/drawing/2014/main" id="{07BBD1EA-92B1-2BA8-E56E-7178AEE61D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704" y="410627"/>
            <a:ext cx="8861537" cy="1440000"/>
          </a:xfrm>
          <a:prstGeom prst="rect">
            <a:avLst/>
          </a:prstGeom>
        </p:spPr>
      </p:pic>
      <p:pic>
        <p:nvPicPr>
          <p:cNvPr id="8" name="Gráfico 7">
            <a:hlinkClick r:id="rId9" action="ppaction://hlinksldjump"/>
            <a:extLst>
              <a:ext uri="{FF2B5EF4-FFF2-40B4-BE49-F238E27FC236}">
                <a16:creationId xmlns:a16="http://schemas.microsoft.com/office/drawing/2014/main" id="{922CE70B-5B00-78EF-601C-1599DBEBC87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238372" y="12533504"/>
            <a:ext cx="923925" cy="923925"/>
          </a:xfrm>
          <a:prstGeom prst="rect">
            <a:avLst/>
          </a:prstGeom>
        </p:spPr>
      </p:pic>
      <p:pic>
        <p:nvPicPr>
          <p:cNvPr id="2" name="1 Imagen">
            <a:hlinkClick r:id="rId12"/>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068168" y="5252748"/>
            <a:ext cx="7200000" cy="5020312"/>
          </a:xfrm>
          <a:prstGeom prst="rect">
            <a:avLst/>
          </a:prstGeom>
          <a:ln w="28575">
            <a:solidFill>
              <a:srgbClr val="FFA100"/>
            </a:solidFill>
          </a:ln>
        </p:spPr>
      </p:pic>
      <p:pic>
        <p:nvPicPr>
          <p:cNvPr id="7" name="Gráfico 6">
            <a:hlinkClick r:id="rId12"/>
            <a:extLst>
              <a:ext uri="{FF2B5EF4-FFF2-40B4-BE49-F238E27FC236}">
                <a16:creationId xmlns:a16="http://schemas.microsoft.com/office/drawing/2014/main" id="{4DB34130-5317-F250-6B3E-23FE749A0C9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740043" y="9880185"/>
            <a:ext cx="1080000" cy="1080000"/>
          </a:xfrm>
          <a:prstGeom prst="rect">
            <a:avLst/>
          </a:prstGeom>
        </p:spPr>
      </p:pic>
      <p:pic>
        <p:nvPicPr>
          <p:cNvPr id="18" name="Gráfico 18">
            <a:hlinkClick r:id="rId16"/>
            <a:extLst>
              <a:ext uri="{FF2B5EF4-FFF2-40B4-BE49-F238E27FC236}">
                <a16:creationId xmlns:a16="http://schemas.microsoft.com/office/drawing/2014/main" id="{1FA83026-3C26-63C3-4975-85AB40911C43}"/>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959915" y="10268963"/>
            <a:ext cx="720000" cy="720000"/>
          </a:xfrm>
          <a:prstGeom prst="rect">
            <a:avLst/>
          </a:prstGeom>
        </p:spPr>
      </p:pic>
      <p:pic>
        <p:nvPicPr>
          <p:cNvPr id="19" name="Gráfico 18">
            <a:hlinkClick r:id="rId19"/>
            <a:extLst>
              <a:ext uri="{FF2B5EF4-FFF2-40B4-BE49-F238E27FC236}">
                <a16:creationId xmlns:a16="http://schemas.microsoft.com/office/drawing/2014/main" id="{1FA83026-3C26-63C3-4975-85AB40911C43}"/>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5626480" y="10272511"/>
            <a:ext cx="720000" cy="720000"/>
          </a:xfrm>
          <a:prstGeom prst="rect">
            <a:avLst/>
          </a:prstGeom>
        </p:spPr>
      </p:pic>
    </p:spTree>
    <p:extLst>
      <p:ext uri="{BB962C8B-B14F-4D97-AF65-F5344CB8AC3E}">
        <p14:creationId xmlns:p14="http://schemas.microsoft.com/office/powerpoint/2010/main" val="84128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fondo_pag.png" descr="fondo_pag.png"/>
          <p:cNvPicPr>
            <a:picLocks noChangeAspect="1"/>
          </p:cNvPicPr>
          <p:nvPr/>
        </p:nvPicPr>
        <p:blipFill>
          <a:blip r:embed="rId2"/>
          <a:srcRect t="89860" r="92471"/>
          <a:stretch>
            <a:fillRect/>
          </a:stretch>
        </p:blipFill>
        <p:spPr>
          <a:xfrm>
            <a:off x="0" y="12325243"/>
            <a:ext cx="1376884" cy="1390757"/>
          </a:xfrm>
          <a:prstGeom prst="rect">
            <a:avLst/>
          </a:prstGeom>
          <a:ln w="12700">
            <a:miter lim="400000"/>
          </a:ln>
        </p:spPr>
      </p:pic>
      <p:sp>
        <p:nvSpPr>
          <p:cNvPr id="60" name="Número de diapositiva"/>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13</a:t>
            </a:fld>
            <a:endParaRPr dirty="0"/>
          </a:p>
        </p:txBody>
      </p:sp>
      <p:sp>
        <p:nvSpPr>
          <p:cNvPr id="61" name="Título de la página"/>
          <p:cNvSpPr txBox="1"/>
          <p:nvPr/>
        </p:nvSpPr>
        <p:spPr>
          <a:xfrm>
            <a:off x="1312275" y="2479594"/>
            <a:ext cx="21665452" cy="187760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r>
              <a:rPr lang="es-ES" sz="4400" b="1" dirty="0">
                <a:solidFill>
                  <a:srgbClr val="095190"/>
                </a:solidFill>
              </a:rPr>
              <a:t>Trofeo eSports ULPGC</a:t>
            </a:r>
          </a:p>
          <a:p>
            <a:endParaRPr sz="4400" b="1" dirty="0"/>
          </a:p>
        </p:txBody>
      </p:sp>
      <p:sp>
        <p:nvSpPr>
          <p:cNvPr id="62" name="Cuerpo de texto"/>
          <p:cNvSpPr txBox="1"/>
          <p:nvPr/>
        </p:nvSpPr>
        <p:spPr>
          <a:xfrm>
            <a:off x="2019289" y="6500972"/>
            <a:ext cx="11631032" cy="452387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Autofit/>
          </a:bodyPr>
          <a:lstStyle>
            <a:lvl1pPr algn="l">
              <a:spcBef>
                <a:spcPts val="5900"/>
              </a:spcBef>
              <a:defRPr sz="3600" b="0">
                <a:solidFill>
                  <a:srgbClr val="5E5E5E"/>
                </a:solidFill>
                <a:latin typeface="Rubik Regular"/>
                <a:ea typeface="Rubik Regular"/>
                <a:cs typeface="Rubik Regular"/>
                <a:sym typeface="Rubik Regular"/>
              </a:defRPr>
            </a:lvl1pPr>
          </a:lstStyle>
          <a:p>
            <a:pPr algn="just">
              <a:spcBef>
                <a:spcPts val="600"/>
              </a:spcBef>
            </a:pPr>
            <a:r>
              <a:rPr lang="es-ES" sz="2400" dirty="0"/>
              <a:t>La competición recorrerá los diferentes campus de la ULPGC durante el curso académico 2024-2025, con 5 paradas. Cada parada constará de una acción formativa previa y de la posterior competición entre los participantes.</a:t>
            </a:r>
          </a:p>
          <a:p>
            <a:pPr algn="just">
              <a:spcBef>
                <a:spcPts val="600"/>
              </a:spcBef>
            </a:pPr>
            <a:endParaRPr lang="es-ES" sz="2400" dirty="0"/>
          </a:p>
          <a:p>
            <a:pPr algn="just">
              <a:spcBef>
                <a:spcPts val="600"/>
              </a:spcBef>
            </a:pPr>
            <a:r>
              <a:rPr lang="es-ES" sz="2400" dirty="0"/>
              <a:t>El objetivo del torneo es aunar la diversión con el acercamiento a sectores profesionales relacionados con el entorno virtual.</a:t>
            </a:r>
          </a:p>
          <a:p>
            <a:pPr algn="just">
              <a:spcBef>
                <a:spcPts val="600"/>
              </a:spcBef>
            </a:pPr>
            <a:endParaRPr lang="es-ES" sz="2400" dirty="0"/>
          </a:p>
          <a:p>
            <a:pPr algn="just">
              <a:spcBef>
                <a:spcPts val="600"/>
              </a:spcBef>
            </a:pPr>
            <a:r>
              <a:rPr lang="es-ES" sz="2400" dirty="0"/>
              <a:t>Los participantes podrán competir en la modalidad individual (1 contra 1) en torno al videojuego Super Smash Bros. Ultimate.</a:t>
            </a:r>
          </a:p>
          <a:p>
            <a:pPr algn="just">
              <a:spcBef>
                <a:spcPts val="600"/>
              </a:spcBef>
            </a:pPr>
            <a:endParaRPr lang="es-ES" sz="2400" dirty="0"/>
          </a:p>
          <a:p>
            <a:pPr algn="just">
              <a:spcBef>
                <a:spcPts val="600"/>
              </a:spcBef>
            </a:pPr>
            <a:r>
              <a:rPr lang="es-ES" sz="2400" dirty="0"/>
              <a:t>La entrega de premios a los campeones universitarios de la temporada tendrá lugar en mayo de 2025.</a:t>
            </a:r>
          </a:p>
        </p:txBody>
      </p:sp>
      <p:sp>
        <p:nvSpPr>
          <p:cNvPr id="9" name="CuadroTexto 8">
            <a:extLst>
              <a:ext uri="{FF2B5EF4-FFF2-40B4-BE49-F238E27FC236}">
                <a16:creationId xmlns:a16="http://schemas.microsoft.com/office/drawing/2014/main" id="{D384EAE6-2C0D-494A-93C4-47514B5BF6D5}"/>
              </a:ext>
            </a:extLst>
          </p:cNvPr>
          <p:cNvSpPr txBox="1"/>
          <p:nvPr/>
        </p:nvSpPr>
        <p:spPr>
          <a:xfrm>
            <a:off x="17846548" y="12682660"/>
            <a:ext cx="5391824"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3200" b="0" i="0" u="none" strike="noStrike" cap="none" spc="0" normalizeH="0" baseline="0" dirty="0">
                <a:ln>
                  <a:noFill/>
                </a:ln>
                <a:solidFill>
                  <a:srgbClr val="0066A1"/>
                </a:solidFill>
                <a:effectLst/>
                <a:uFillTx/>
                <a:latin typeface="Rubik Regular" pitchFamily="2" charset="-79"/>
                <a:cs typeface="Rubik Regular" pitchFamily="2" charset="-79"/>
                <a:sym typeface="Helvetica Neue"/>
              </a:rPr>
              <a:t>Memoria de acciones 2024</a:t>
            </a:r>
          </a:p>
        </p:txBody>
      </p:sp>
      <p:sp>
        <p:nvSpPr>
          <p:cNvPr id="14" name="Cuerpo de texto">
            <a:extLst>
              <a:ext uri="{FF2B5EF4-FFF2-40B4-BE49-F238E27FC236}">
                <a16:creationId xmlns:a16="http://schemas.microsoft.com/office/drawing/2014/main" id="{50DA763E-2A05-4DE7-BB6D-704C8B4073B3}"/>
              </a:ext>
            </a:extLst>
          </p:cNvPr>
          <p:cNvSpPr txBox="1"/>
          <p:nvPr/>
        </p:nvSpPr>
        <p:spPr>
          <a:xfrm>
            <a:off x="2019289" y="4457064"/>
            <a:ext cx="11631032" cy="240366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Autofit/>
          </a:bodyPr>
          <a:lstStyle>
            <a:lvl1pPr algn="l">
              <a:spcBef>
                <a:spcPts val="5900"/>
              </a:spcBef>
              <a:defRPr sz="3600" b="0">
                <a:solidFill>
                  <a:srgbClr val="5E5E5E"/>
                </a:solidFill>
                <a:latin typeface="Rubik Regular"/>
                <a:ea typeface="Rubik Regular"/>
                <a:cs typeface="Rubik Regular"/>
                <a:sym typeface="Rubik Regular"/>
              </a:defRPr>
            </a:lvl1pPr>
          </a:lstStyle>
          <a:p>
            <a:pPr algn="just">
              <a:spcBef>
                <a:spcPts val="600"/>
              </a:spcBef>
            </a:pPr>
            <a:r>
              <a:rPr lang="es-ES" sz="2400" b="1" dirty="0">
                <a:solidFill>
                  <a:srgbClr val="0066A1"/>
                </a:solidFill>
              </a:rPr>
              <a:t>Fecha: </a:t>
            </a:r>
            <a:r>
              <a:rPr lang="es-ES" sz="2400" dirty="0">
                <a:solidFill>
                  <a:srgbClr val="555555"/>
                </a:solidFill>
              </a:rPr>
              <a:t>curso</a:t>
            </a:r>
            <a:r>
              <a:rPr lang="es-ES" sz="2400" b="1" dirty="0">
                <a:solidFill>
                  <a:srgbClr val="0066A1"/>
                </a:solidFill>
              </a:rPr>
              <a:t> </a:t>
            </a:r>
            <a:r>
              <a:rPr lang="es-ES" sz="2400" dirty="0">
                <a:solidFill>
                  <a:srgbClr val="555555"/>
                </a:solidFill>
              </a:rPr>
              <a:t>2024 - 2025</a:t>
            </a:r>
          </a:p>
          <a:p>
            <a:pPr algn="just">
              <a:spcBef>
                <a:spcPts val="600"/>
              </a:spcBef>
            </a:pPr>
            <a:r>
              <a:rPr lang="es-ES" sz="2400" b="1" dirty="0">
                <a:solidFill>
                  <a:srgbClr val="0066A1"/>
                </a:solidFill>
              </a:rPr>
              <a:t>Ponentes: </a:t>
            </a:r>
            <a:r>
              <a:rPr lang="es-ES" sz="2400" dirty="0">
                <a:solidFill>
                  <a:srgbClr val="555555"/>
                </a:solidFill>
              </a:rPr>
              <a:t>profesionales </a:t>
            </a:r>
            <a:r>
              <a:rPr lang="es-ES" sz="2400" dirty="0"/>
              <a:t>relacionados con el mundo de los eSports y los videojuegos</a:t>
            </a:r>
          </a:p>
          <a:p>
            <a:pPr algn="just">
              <a:spcBef>
                <a:spcPts val="600"/>
              </a:spcBef>
            </a:pPr>
            <a:r>
              <a:rPr lang="es-ES" sz="2400" b="1" dirty="0">
                <a:solidFill>
                  <a:srgbClr val="0066A1"/>
                </a:solidFill>
              </a:rPr>
              <a:t>Participantes: </a:t>
            </a:r>
            <a:r>
              <a:rPr lang="es-ES" sz="2400" dirty="0">
                <a:solidFill>
                  <a:srgbClr val="555555"/>
                </a:solidFill>
              </a:rPr>
              <a:t>comunidad universitaria ULPGC</a:t>
            </a:r>
          </a:p>
          <a:p>
            <a:pPr algn="just">
              <a:spcBef>
                <a:spcPts val="600"/>
              </a:spcBef>
            </a:pPr>
            <a:endParaRPr lang="es-ES" sz="2400" dirty="0">
              <a:solidFill>
                <a:srgbClr val="555555"/>
              </a:solidFill>
            </a:endParaRPr>
          </a:p>
          <a:p>
            <a:pPr algn="just">
              <a:spcBef>
                <a:spcPts val="600"/>
              </a:spcBef>
            </a:pPr>
            <a:endParaRPr lang="es-ES" sz="2400" b="1" dirty="0">
              <a:solidFill>
                <a:srgbClr val="0066A1"/>
              </a:solidFill>
            </a:endParaRPr>
          </a:p>
        </p:txBody>
      </p:sp>
      <p:pic>
        <p:nvPicPr>
          <p:cNvPr id="17" name="Gráfico 16">
            <a:extLst>
              <a:ext uri="{FF2B5EF4-FFF2-40B4-BE49-F238E27FC236}">
                <a16:creationId xmlns:a16="http://schemas.microsoft.com/office/drawing/2014/main" id="{34616AAB-EC5B-4410-AFA8-C8D7A1CADBF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0540" y="4475559"/>
            <a:ext cx="252000" cy="253126"/>
          </a:xfrm>
          <a:prstGeom prst="rect">
            <a:avLst/>
          </a:prstGeom>
        </p:spPr>
      </p:pic>
      <p:pic>
        <p:nvPicPr>
          <p:cNvPr id="5" name="Imagen 4" descr="Interfaz de usuario gráfica, Texto&#10;&#10;Descripción generada automáticamente con confianza media">
            <a:extLst>
              <a:ext uri="{FF2B5EF4-FFF2-40B4-BE49-F238E27FC236}">
                <a16:creationId xmlns:a16="http://schemas.microsoft.com/office/drawing/2014/main" id="{07BBD1EA-92B1-2BA8-E56E-7178AEE61D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704" y="410627"/>
            <a:ext cx="8861537" cy="1440000"/>
          </a:xfrm>
          <a:prstGeom prst="rect">
            <a:avLst/>
          </a:prstGeom>
        </p:spPr>
      </p:pic>
      <p:pic>
        <p:nvPicPr>
          <p:cNvPr id="8" name="Gráfico 7">
            <a:hlinkClick r:id="rId6" action="ppaction://hlinksldjump"/>
            <a:extLst>
              <a:ext uri="{FF2B5EF4-FFF2-40B4-BE49-F238E27FC236}">
                <a16:creationId xmlns:a16="http://schemas.microsoft.com/office/drawing/2014/main" id="{922CE70B-5B00-78EF-601C-1599DBEBC87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238372" y="12533504"/>
            <a:ext cx="923925" cy="923925"/>
          </a:xfrm>
          <a:prstGeom prst="rect">
            <a:avLst/>
          </a:prstGeom>
        </p:spPr>
      </p:pic>
      <p:pic>
        <p:nvPicPr>
          <p:cNvPr id="6" name="Gráfico 5">
            <a:extLst>
              <a:ext uri="{FF2B5EF4-FFF2-40B4-BE49-F238E27FC236}">
                <a16:creationId xmlns:a16="http://schemas.microsoft.com/office/drawing/2014/main" id="{4716DF65-10C2-84AE-FA5C-003446BE4A9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87289" y="4927293"/>
            <a:ext cx="432000" cy="261562"/>
          </a:xfrm>
          <a:prstGeom prst="rect">
            <a:avLst/>
          </a:prstGeom>
        </p:spPr>
      </p:pic>
      <p:pic>
        <p:nvPicPr>
          <p:cNvPr id="4" name="Gráfico 3">
            <a:extLst>
              <a:ext uri="{FF2B5EF4-FFF2-40B4-BE49-F238E27FC236}">
                <a16:creationId xmlns:a16="http://schemas.microsoft.com/office/drawing/2014/main" id="{D4AF69B1-6D58-D3F7-D180-CAC5645A363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76179" y="5683644"/>
            <a:ext cx="252000" cy="325072"/>
          </a:xfrm>
          <a:prstGeom prst="rect">
            <a:avLst/>
          </a:prstGeom>
        </p:spPr>
      </p:pic>
      <p:pic>
        <p:nvPicPr>
          <p:cNvPr id="11" name="Gráfico 10">
            <a:hlinkClick r:id="rId13"/>
            <a:extLst>
              <a:ext uri="{FF2B5EF4-FFF2-40B4-BE49-F238E27FC236}">
                <a16:creationId xmlns:a16="http://schemas.microsoft.com/office/drawing/2014/main" id="{FFA698F7-F63A-B65B-4EFC-23B539014D8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033375" y="10405826"/>
            <a:ext cx="540000" cy="540000"/>
          </a:xfrm>
          <a:prstGeom prst="rect">
            <a:avLst/>
          </a:prstGeom>
        </p:spPr>
      </p:pic>
      <p:pic>
        <p:nvPicPr>
          <p:cNvPr id="2" name="1 Imagen">
            <a:hlinkClick r:id="rId16"/>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046034" y="4925972"/>
            <a:ext cx="7200000" cy="5400000"/>
          </a:xfrm>
          <a:prstGeom prst="rect">
            <a:avLst/>
          </a:prstGeom>
          <a:ln w="28575">
            <a:solidFill>
              <a:srgbClr val="FFA100"/>
            </a:solidFill>
          </a:ln>
        </p:spPr>
      </p:pic>
      <p:pic>
        <p:nvPicPr>
          <p:cNvPr id="3" name="Gráfico 2">
            <a:hlinkClick r:id="rId16"/>
            <a:extLst>
              <a:ext uri="{FF2B5EF4-FFF2-40B4-BE49-F238E27FC236}">
                <a16:creationId xmlns:a16="http://schemas.microsoft.com/office/drawing/2014/main" id="{2DC197F1-F5EF-5C5E-28A2-EEB4ECE005D9}"/>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1715684" y="9941338"/>
            <a:ext cx="1080000" cy="1080000"/>
          </a:xfrm>
          <a:prstGeom prst="rect">
            <a:avLst/>
          </a:prstGeom>
        </p:spPr>
      </p:pic>
    </p:spTree>
    <p:extLst>
      <p:ext uri="{BB962C8B-B14F-4D97-AF65-F5344CB8AC3E}">
        <p14:creationId xmlns:p14="http://schemas.microsoft.com/office/powerpoint/2010/main" val="415413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E1ED"/>
        </a:solidFill>
        <a:effectLst/>
      </p:bgPr>
    </p:bg>
    <p:spTree>
      <p:nvGrpSpPr>
        <p:cNvPr id="1" name=""/>
        <p:cNvGrpSpPr/>
        <p:nvPr/>
      </p:nvGrpSpPr>
      <p:grpSpPr>
        <a:xfrm>
          <a:off x="0" y="0"/>
          <a:ext cx="0" cy="0"/>
          <a:chOff x="0" y="0"/>
          <a:chExt cx="0" cy="0"/>
        </a:xfrm>
      </p:grpSpPr>
      <p:pic>
        <p:nvPicPr>
          <p:cNvPr id="3" name="Imagen 2" descr="Interfaz de usuario gráfica, Texto&#10;&#10;Descripción generada automáticamente con confianza media">
            <a:extLst>
              <a:ext uri="{FF2B5EF4-FFF2-40B4-BE49-F238E27FC236}">
                <a16:creationId xmlns:a16="http://schemas.microsoft.com/office/drawing/2014/main" id="{6A0BBAFC-E2F0-52AD-4516-CAB4B7285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2000" y="8705541"/>
            <a:ext cx="18000000" cy="2925000"/>
          </a:xfrm>
          <a:prstGeom prst="rect">
            <a:avLst/>
          </a:prstGeom>
        </p:spPr>
      </p:pic>
      <p:sp>
        <p:nvSpPr>
          <p:cNvPr id="5" name="ESPACIO RECOMENDADO PARA SUBMARCA ULPGC VERSIÓN…">
            <a:extLst>
              <a:ext uri="{FF2B5EF4-FFF2-40B4-BE49-F238E27FC236}">
                <a16:creationId xmlns:a16="http://schemas.microsoft.com/office/drawing/2014/main" id="{16833073-50B1-D7B9-DDC3-0FF7F2B074FB}"/>
              </a:ext>
            </a:extLst>
          </p:cNvPr>
          <p:cNvSpPr txBox="1"/>
          <p:nvPr/>
        </p:nvSpPr>
        <p:spPr>
          <a:xfrm>
            <a:off x="2869324" y="2587072"/>
            <a:ext cx="18697904" cy="61148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1437" tIns="71437" rIns="71437" bIns="71437" numCol="1" anchor="ctr">
            <a:normAutofit/>
          </a:bodyPr>
          <a:lstStyle/>
          <a:p>
            <a:pPr>
              <a:spcBef>
                <a:spcPts val="3000"/>
              </a:spcBef>
              <a:defRPr sz="3600" b="0">
                <a:solidFill>
                  <a:srgbClr val="FFFFFF"/>
                </a:solidFill>
                <a:latin typeface="Rubik Regular"/>
                <a:ea typeface="Rubik Regular"/>
                <a:cs typeface="Rubik Regular"/>
                <a:sym typeface="Rubik Regular"/>
              </a:defRPr>
            </a:pPr>
            <a:r>
              <a:rPr lang="es-ES" dirty="0">
                <a:solidFill>
                  <a:srgbClr val="0066A1"/>
                </a:solidFill>
              </a:rPr>
              <a:t>Cátedra Telefónica de la Universidad de Las Palmas de Gran Canaria de Tecnologías Accesibles</a:t>
            </a:r>
          </a:p>
          <a:p>
            <a:pPr>
              <a:spcBef>
                <a:spcPts val="3000"/>
              </a:spcBef>
              <a:defRPr sz="3600" b="0">
                <a:solidFill>
                  <a:srgbClr val="FFFFFF"/>
                </a:solidFill>
                <a:latin typeface="Rubik Regular"/>
                <a:ea typeface="Rubik Regular"/>
                <a:cs typeface="Rubik Regular"/>
                <a:sym typeface="Rubik Regular"/>
              </a:defRPr>
            </a:pPr>
            <a:r>
              <a:rPr lang="es-ES" dirty="0">
                <a:solidFill>
                  <a:srgbClr val="0066A1"/>
                </a:solidFill>
              </a:rPr>
              <a:t>Memoria de acciones 2024</a:t>
            </a:r>
          </a:p>
          <a:p>
            <a:pPr>
              <a:spcBef>
                <a:spcPts val="3000"/>
              </a:spcBef>
              <a:defRPr sz="3600" b="0">
                <a:solidFill>
                  <a:srgbClr val="FFFFFF"/>
                </a:solidFill>
                <a:latin typeface="Rubik Regular"/>
                <a:ea typeface="Rubik Regular"/>
                <a:cs typeface="Rubik Regular"/>
                <a:sym typeface="Rubik Regular"/>
              </a:defRPr>
            </a:pPr>
            <a:r>
              <a:rPr lang="es-ES" dirty="0">
                <a:solidFill>
                  <a:srgbClr val="0066A1"/>
                </a:solidFill>
              </a:rPr>
              <a:t>Universidad de Las Palmas de Gran Canaria</a:t>
            </a:r>
            <a:endParaRPr dirty="0">
              <a:solidFill>
                <a:srgbClr val="0066A1"/>
              </a:solidFill>
            </a:endParaRPr>
          </a:p>
        </p:txBody>
      </p:sp>
    </p:spTree>
    <p:extLst>
      <p:ext uri="{BB962C8B-B14F-4D97-AF65-F5344CB8AC3E}">
        <p14:creationId xmlns:p14="http://schemas.microsoft.com/office/powerpoint/2010/main" val="165070671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E1ED">
            <a:alpha val="0"/>
          </a:srgbClr>
        </a:solidFill>
        <a:effectLst/>
      </p:bgPr>
    </p:bg>
    <p:spTree>
      <p:nvGrpSpPr>
        <p:cNvPr id="1" name=""/>
        <p:cNvGrpSpPr/>
        <p:nvPr/>
      </p:nvGrpSpPr>
      <p:grpSpPr>
        <a:xfrm>
          <a:off x="0" y="0"/>
          <a:ext cx="0" cy="0"/>
          <a:chOff x="0" y="0"/>
          <a:chExt cx="0" cy="0"/>
        </a:xfrm>
      </p:grpSpPr>
      <p:sp>
        <p:nvSpPr>
          <p:cNvPr id="8" name="Título de la página">
            <a:extLst>
              <a:ext uri="{FF2B5EF4-FFF2-40B4-BE49-F238E27FC236}">
                <a16:creationId xmlns:a16="http://schemas.microsoft.com/office/drawing/2014/main" id="{26A2E9F9-4823-4E48-8DF5-B564784DB3F7}"/>
              </a:ext>
            </a:extLst>
          </p:cNvPr>
          <p:cNvSpPr txBox="1"/>
          <p:nvPr/>
        </p:nvSpPr>
        <p:spPr>
          <a:xfrm>
            <a:off x="21239987" y="588937"/>
            <a:ext cx="2187139" cy="1088683"/>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r>
              <a:rPr lang="es-ES" sz="4400" b="1" dirty="0">
                <a:solidFill>
                  <a:srgbClr val="095190"/>
                </a:solidFill>
              </a:rPr>
              <a:t>Índice</a:t>
            </a:r>
            <a:endParaRPr sz="4400" b="1" dirty="0">
              <a:solidFill>
                <a:srgbClr val="095190"/>
              </a:solidFill>
            </a:endParaRPr>
          </a:p>
        </p:txBody>
      </p:sp>
      <p:sp>
        <p:nvSpPr>
          <p:cNvPr id="12" name="CuadroTexto 11">
            <a:hlinkClick r:id="rId3" action="ppaction://hlinksldjump"/>
            <a:extLst>
              <a:ext uri="{FF2B5EF4-FFF2-40B4-BE49-F238E27FC236}">
                <a16:creationId xmlns:a16="http://schemas.microsoft.com/office/drawing/2014/main" id="{EFB88EDB-03A0-4B8D-9AA4-776F9FBC0444}"/>
              </a:ext>
            </a:extLst>
          </p:cNvPr>
          <p:cNvSpPr txBox="1"/>
          <p:nvPr/>
        </p:nvSpPr>
        <p:spPr>
          <a:xfrm>
            <a:off x="10419000" y="6490526"/>
            <a:ext cx="3546000" cy="2160000"/>
          </a:xfrm>
          <a:prstGeom prst="rect">
            <a:avLst/>
          </a:prstGeom>
          <a:solidFill>
            <a:srgbClr val="CCE1ED"/>
          </a:solidFill>
          <a:ln w="28575" cap="flat">
            <a:solidFill>
              <a:srgbClr val="FFA1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108000" algn="l"/>
            <a:r>
              <a:rPr lang="es-ES" sz="2400" b="0" dirty="0">
                <a:solidFill>
                  <a:srgbClr val="0066A1"/>
                </a:solidFill>
                <a:latin typeface="Rubik Medium" pitchFamily="2" charset="-79"/>
                <a:cs typeface="Rubik Medium" pitchFamily="2" charset="-79"/>
              </a:rPr>
              <a:t>HackForGood Canarias 2024</a:t>
            </a:r>
          </a:p>
          <a:p>
            <a:pPr marL="108000" algn="l"/>
            <a:endParaRPr kumimoji="0" lang="es-ES" sz="2400" b="0" i="0" u="none" strike="noStrike" cap="none" spc="0" normalizeH="0" baseline="0" dirty="0">
              <a:ln>
                <a:noFill/>
              </a:ln>
              <a:solidFill>
                <a:srgbClr val="0066A1"/>
              </a:solidFill>
              <a:effectLst/>
              <a:uFillTx/>
              <a:latin typeface="Rubik Medium" pitchFamily="2" charset="-79"/>
              <a:cs typeface="Rubik Medium" pitchFamily="2" charset="-79"/>
              <a:sym typeface="Helvetica Neue"/>
            </a:endParaRPr>
          </a:p>
          <a:p>
            <a:pPr marL="108000" algn="r"/>
            <a:r>
              <a:rPr kumimoji="0" lang="es-ES" sz="2200" b="0" i="0" u="none" strike="noStrike" cap="none" spc="0" normalizeH="0" baseline="0" dirty="0">
                <a:ln>
                  <a:noFill/>
                </a:ln>
                <a:solidFill>
                  <a:srgbClr val="0066A1"/>
                </a:solidFill>
                <a:effectLst/>
                <a:uFillTx/>
                <a:latin typeface="Rubik Medium" pitchFamily="2" charset="-79"/>
                <a:cs typeface="Rubik Medium" pitchFamily="2" charset="-79"/>
                <a:sym typeface="Helvetica Neue"/>
              </a:rPr>
              <a:t>&lt; </a:t>
            </a:r>
            <a:r>
              <a:rPr lang="es-ES" sz="2200" b="0" dirty="0">
                <a:solidFill>
                  <a:srgbClr val="0066A1"/>
                </a:solidFill>
                <a:latin typeface="Rubik Medium" pitchFamily="2" charset="-79"/>
                <a:cs typeface="Rubik Medium" pitchFamily="2" charset="-79"/>
              </a:rPr>
              <a:t>6</a:t>
            </a:r>
            <a:r>
              <a:rPr kumimoji="0" lang="es-ES" sz="2200" b="0" i="0" u="none" strike="noStrike" cap="none" spc="0" normalizeH="0" baseline="0" dirty="0">
                <a:ln>
                  <a:noFill/>
                </a:ln>
                <a:solidFill>
                  <a:srgbClr val="0066A1"/>
                </a:solidFill>
                <a:effectLst/>
                <a:uFillTx/>
                <a:latin typeface="Rubik Medium" pitchFamily="2" charset="-79"/>
                <a:cs typeface="Rubik Medium" pitchFamily="2" charset="-79"/>
                <a:sym typeface="Helvetica Neue"/>
              </a:rPr>
              <a:t> &gt;  </a:t>
            </a:r>
          </a:p>
        </p:txBody>
      </p:sp>
      <p:pic>
        <p:nvPicPr>
          <p:cNvPr id="3" name="Imagen 2" descr="Interfaz de usuario gráfica, Texto&#10;&#10;Descripción generada automáticamente con confianza media">
            <a:extLst>
              <a:ext uri="{FF2B5EF4-FFF2-40B4-BE49-F238E27FC236}">
                <a16:creationId xmlns:a16="http://schemas.microsoft.com/office/drawing/2014/main" id="{2FABF9E3-8930-B2DC-C9D3-D269386236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704" y="410627"/>
            <a:ext cx="8861537" cy="1440000"/>
          </a:xfrm>
          <a:prstGeom prst="rect">
            <a:avLst/>
          </a:prstGeom>
        </p:spPr>
      </p:pic>
      <p:sp>
        <p:nvSpPr>
          <p:cNvPr id="4" name="CuadroTexto 3">
            <a:hlinkClick r:id="rId5" action="ppaction://hlinksldjump"/>
            <a:extLst>
              <a:ext uri="{FF2B5EF4-FFF2-40B4-BE49-F238E27FC236}">
                <a16:creationId xmlns:a16="http://schemas.microsoft.com/office/drawing/2014/main" id="{DB15981C-3401-22BF-35B0-C0E7A79CBDBF}"/>
              </a:ext>
            </a:extLst>
          </p:cNvPr>
          <p:cNvSpPr txBox="1"/>
          <p:nvPr/>
        </p:nvSpPr>
        <p:spPr>
          <a:xfrm>
            <a:off x="5913327" y="6490526"/>
            <a:ext cx="3546000" cy="2160000"/>
          </a:xfrm>
          <a:prstGeom prst="rect">
            <a:avLst/>
          </a:prstGeom>
          <a:solidFill>
            <a:srgbClr val="CCE1ED"/>
          </a:solidFill>
          <a:ln w="28575" cap="flat">
            <a:solidFill>
              <a:srgbClr val="FFA1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108000" algn="l"/>
            <a:r>
              <a:rPr lang="es-ES" sz="2400" b="0" dirty="0">
                <a:solidFill>
                  <a:srgbClr val="0066A1"/>
                </a:solidFill>
                <a:latin typeface="Rubik Medium" pitchFamily="2" charset="-79"/>
                <a:cs typeface="Rubik Medium" pitchFamily="2" charset="-79"/>
              </a:rPr>
              <a:t>Concurso Red de Cátedras Telefónica</a:t>
            </a:r>
          </a:p>
          <a:p>
            <a:pPr marL="108000" algn="l"/>
            <a:endParaRPr kumimoji="0" lang="es-ES" sz="2400" b="0" i="0" u="none" strike="noStrike" cap="none" spc="0" normalizeH="0" baseline="0" dirty="0">
              <a:ln>
                <a:noFill/>
              </a:ln>
              <a:solidFill>
                <a:srgbClr val="0066A1"/>
              </a:solidFill>
              <a:effectLst/>
              <a:uFillTx/>
              <a:latin typeface="Rubik Medium" pitchFamily="2" charset="-79"/>
              <a:cs typeface="Rubik Medium" pitchFamily="2" charset="-79"/>
              <a:sym typeface="Helvetica Neue"/>
            </a:endParaRPr>
          </a:p>
          <a:p>
            <a:pPr marL="108000" algn="r"/>
            <a:r>
              <a:rPr kumimoji="0" lang="es-ES" sz="2200" b="0" i="0" u="none" strike="noStrike" cap="none" spc="0" normalizeH="0" baseline="0" dirty="0">
                <a:ln>
                  <a:noFill/>
                </a:ln>
                <a:solidFill>
                  <a:srgbClr val="0066A1"/>
                </a:solidFill>
                <a:effectLst/>
                <a:uFillTx/>
                <a:latin typeface="Rubik Medium" pitchFamily="2" charset="-79"/>
                <a:cs typeface="Rubik Medium" pitchFamily="2" charset="-79"/>
                <a:sym typeface="Helvetica Neue"/>
              </a:rPr>
              <a:t>&lt; </a:t>
            </a:r>
            <a:r>
              <a:rPr lang="es-ES" sz="2200" b="0" dirty="0">
                <a:solidFill>
                  <a:srgbClr val="0066A1"/>
                </a:solidFill>
                <a:latin typeface="Rubik Medium" pitchFamily="2" charset="-79"/>
                <a:cs typeface="Rubik Medium" pitchFamily="2" charset="-79"/>
              </a:rPr>
              <a:t>5</a:t>
            </a:r>
            <a:r>
              <a:rPr kumimoji="0" lang="es-ES" sz="2200" b="0" i="0" u="none" strike="noStrike" cap="none" spc="0" normalizeH="0" baseline="0" dirty="0">
                <a:ln>
                  <a:noFill/>
                </a:ln>
                <a:solidFill>
                  <a:srgbClr val="0066A1"/>
                </a:solidFill>
                <a:effectLst/>
                <a:uFillTx/>
                <a:latin typeface="Rubik Medium" pitchFamily="2" charset="-79"/>
                <a:cs typeface="Rubik Medium" pitchFamily="2" charset="-79"/>
                <a:sym typeface="Helvetica Neue"/>
              </a:rPr>
              <a:t> &gt;</a:t>
            </a:r>
            <a:endParaRPr kumimoji="0" lang="es-ES" sz="2400" b="0" i="0" u="none" strike="noStrike" cap="none" spc="0" normalizeH="0" baseline="0" dirty="0">
              <a:ln>
                <a:noFill/>
              </a:ln>
              <a:solidFill>
                <a:srgbClr val="0066A1"/>
              </a:solidFill>
              <a:effectLst/>
              <a:uFillTx/>
              <a:latin typeface="Rubik Medium" pitchFamily="2" charset="-79"/>
              <a:cs typeface="Rubik Medium" pitchFamily="2" charset="-79"/>
              <a:sym typeface="Helvetica Neue"/>
            </a:endParaRPr>
          </a:p>
        </p:txBody>
      </p:sp>
      <p:sp>
        <p:nvSpPr>
          <p:cNvPr id="6" name="CuadroTexto 5">
            <a:hlinkClick r:id="rId6" action="ppaction://hlinksldjump"/>
            <a:extLst>
              <a:ext uri="{FF2B5EF4-FFF2-40B4-BE49-F238E27FC236}">
                <a16:creationId xmlns:a16="http://schemas.microsoft.com/office/drawing/2014/main" id="{5F73AA74-5748-1A0F-A9A5-F29DCE247438}"/>
              </a:ext>
            </a:extLst>
          </p:cNvPr>
          <p:cNvSpPr txBox="1"/>
          <p:nvPr/>
        </p:nvSpPr>
        <p:spPr>
          <a:xfrm>
            <a:off x="1420091" y="6490526"/>
            <a:ext cx="3546000" cy="2160000"/>
          </a:xfrm>
          <a:prstGeom prst="rect">
            <a:avLst/>
          </a:prstGeom>
          <a:solidFill>
            <a:srgbClr val="CCE1ED"/>
          </a:solidFill>
          <a:ln w="28575" cap="flat">
            <a:solidFill>
              <a:srgbClr val="FFA1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108000" algn="l"/>
            <a:r>
              <a:rPr lang="es-ES" sz="2400" b="0" dirty="0">
                <a:solidFill>
                  <a:srgbClr val="0066A1"/>
                </a:solidFill>
                <a:latin typeface="Rubik Medium" pitchFamily="2" charset="-79"/>
                <a:cs typeface="Rubik Medium" pitchFamily="2" charset="-79"/>
              </a:rPr>
              <a:t>Encuentro Ágora Telefónica en la ULPGC</a:t>
            </a:r>
          </a:p>
          <a:p>
            <a:pPr marL="108000" marR="0" algn="l" defTabSz="821531" rtl="0" fontAlgn="auto" latinLnBrk="0" hangingPunct="0">
              <a:lnSpc>
                <a:spcPct val="100000"/>
              </a:lnSpc>
              <a:spcBef>
                <a:spcPts val="0"/>
              </a:spcBef>
              <a:spcAft>
                <a:spcPts val="0"/>
              </a:spcAft>
              <a:buClrTx/>
              <a:buSzTx/>
              <a:buFontTx/>
              <a:buNone/>
              <a:tabLst/>
            </a:pPr>
            <a:endParaRPr lang="es-ES" sz="2400" dirty="0">
              <a:solidFill>
                <a:srgbClr val="0066A1"/>
              </a:solidFill>
              <a:latin typeface="Rubik Medium" pitchFamily="2" charset="-79"/>
              <a:cs typeface="Rubik Medium" pitchFamily="2" charset="-79"/>
            </a:endParaRPr>
          </a:p>
          <a:p>
            <a:pPr marL="108000" lvl="2" indent="0" algn="r" defTabSz="769938">
              <a:tabLst>
                <a:tab pos="3849688" algn="l"/>
              </a:tabLst>
            </a:pPr>
            <a:r>
              <a:rPr kumimoji="0" lang="es-ES" sz="2200" b="0" i="0" u="none" strike="noStrike" cap="none" spc="0" normalizeH="0" baseline="0" dirty="0">
                <a:ln>
                  <a:noFill/>
                </a:ln>
                <a:solidFill>
                  <a:srgbClr val="0066A1"/>
                </a:solidFill>
                <a:effectLst/>
                <a:uFillTx/>
                <a:latin typeface="Rubik Medium" pitchFamily="2" charset="-79"/>
                <a:cs typeface="Rubik Medium" pitchFamily="2" charset="-79"/>
                <a:sym typeface="Helvetica Neue"/>
              </a:rPr>
              <a:t>&lt; </a:t>
            </a:r>
            <a:r>
              <a:rPr lang="es-ES" sz="2200" b="0" dirty="0">
                <a:solidFill>
                  <a:srgbClr val="0066A1"/>
                </a:solidFill>
                <a:latin typeface="Rubik Medium" pitchFamily="2" charset="-79"/>
                <a:cs typeface="Rubik Medium" pitchFamily="2" charset="-79"/>
              </a:rPr>
              <a:t>4</a:t>
            </a:r>
            <a:r>
              <a:rPr kumimoji="0" lang="es-ES" sz="2200" b="0" i="0" u="none" strike="noStrike" cap="none" spc="0" normalizeH="0" baseline="0" dirty="0">
                <a:ln>
                  <a:noFill/>
                </a:ln>
                <a:solidFill>
                  <a:srgbClr val="0066A1"/>
                </a:solidFill>
                <a:effectLst/>
                <a:uFillTx/>
                <a:latin typeface="Rubik Medium" pitchFamily="2" charset="-79"/>
                <a:cs typeface="Rubik Medium" pitchFamily="2" charset="-79"/>
                <a:sym typeface="Helvetica Neue"/>
              </a:rPr>
              <a:t> &gt;  </a:t>
            </a:r>
          </a:p>
        </p:txBody>
      </p:sp>
      <p:sp>
        <p:nvSpPr>
          <p:cNvPr id="9" name="CuadroTexto 8">
            <a:hlinkClick r:id="rId7" action="ppaction://hlinksldjump"/>
            <a:extLst>
              <a:ext uri="{FF2B5EF4-FFF2-40B4-BE49-F238E27FC236}">
                <a16:creationId xmlns:a16="http://schemas.microsoft.com/office/drawing/2014/main" id="{9281DF08-09FB-5664-5155-B7ABC97D42E0}"/>
              </a:ext>
            </a:extLst>
          </p:cNvPr>
          <p:cNvSpPr txBox="1"/>
          <p:nvPr/>
        </p:nvSpPr>
        <p:spPr>
          <a:xfrm>
            <a:off x="1392877" y="9720990"/>
            <a:ext cx="3546000" cy="2160000"/>
          </a:xfrm>
          <a:prstGeom prst="rect">
            <a:avLst/>
          </a:prstGeom>
          <a:solidFill>
            <a:srgbClr val="CCE1ED"/>
          </a:solidFill>
          <a:ln w="28575" cap="flat">
            <a:solidFill>
              <a:srgbClr val="FFA1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108000" algn="l"/>
            <a:r>
              <a:rPr lang="es-ES" sz="2400" b="0" dirty="0">
                <a:solidFill>
                  <a:srgbClr val="0066A1"/>
                </a:solidFill>
                <a:latin typeface="Rubik Medium" pitchFamily="2" charset="-79"/>
                <a:cs typeface="Rubik Medium" pitchFamily="2" charset="-79"/>
              </a:rPr>
              <a:t>Imaginémonos sin límites con Ferrán Adrià</a:t>
            </a:r>
          </a:p>
          <a:p>
            <a:pPr marL="108000" algn="l"/>
            <a:endParaRPr lang="es-ES" sz="2400" b="0" dirty="0">
              <a:solidFill>
                <a:srgbClr val="0066A1"/>
              </a:solidFill>
              <a:latin typeface="Rubik Medium" pitchFamily="2" charset="-79"/>
              <a:cs typeface="Rubik Medium" pitchFamily="2" charset="-79"/>
            </a:endParaRPr>
          </a:p>
          <a:p>
            <a:pPr marL="108000" algn="r"/>
            <a:r>
              <a:rPr kumimoji="0" lang="es-ES" sz="2200" b="0" i="0" u="none" strike="noStrike" cap="none" spc="0" normalizeH="0" baseline="0" dirty="0">
                <a:ln>
                  <a:noFill/>
                </a:ln>
                <a:solidFill>
                  <a:srgbClr val="0066A1"/>
                </a:solidFill>
                <a:effectLst/>
                <a:uFillTx/>
                <a:latin typeface="Rubik Medium" pitchFamily="2" charset="-79"/>
                <a:cs typeface="Rubik Medium" pitchFamily="2" charset="-79"/>
                <a:sym typeface="Helvetica Neue"/>
              </a:rPr>
              <a:t>&lt; 9 &gt;</a:t>
            </a:r>
          </a:p>
        </p:txBody>
      </p:sp>
      <p:sp>
        <p:nvSpPr>
          <p:cNvPr id="21" name="CuadroTexto 20">
            <a:hlinkClick r:id="rId8" action="ppaction://hlinksldjump"/>
            <a:extLst>
              <a:ext uri="{FF2B5EF4-FFF2-40B4-BE49-F238E27FC236}">
                <a16:creationId xmlns:a16="http://schemas.microsoft.com/office/drawing/2014/main" id="{9327985B-4BB5-6E4A-519F-A855B3194077}"/>
              </a:ext>
            </a:extLst>
          </p:cNvPr>
          <p:cNvSpPr txBox="1"/>
          <p:nvPr/>
        </p:nvSpPr>
        <p:spPr>
          <a:xfrm>
            <a:off x="14912236" y="6570959"/>
            <a:ext cx="3546000" cy="2160000"/>
          </a:xfrm>
          <a:prstGeom prst="rect">
            <a:avLst/>
          </a:prstGeom>
          <a:solidFill>
            <a:srgbClr val="CCE1ED"/>
          </a:solidFill>
          <a:ln w="28575" cap="flat">
            <a:solidFill>
              <a:srgbClr val="FFA1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108000" algn="l"/>
            <a:r>
              <a:rPr lang="en-US" sz="2400" b="0" dirty="0">
                <a:solidFill>
                  <a:srgbClr val="0066A1"/>
                </a:solidFill>
                <a:latin typeface="Rubik Medium" pitchFamily="2" charset="-79"/>
                <a:cs typeface="Rubik Medium" pitchFamily="2" charset="-79"/>
              </a:rPr>
              <a:t>BEST Course in Spring 2024</a:t>
            </a:r>
          </a:p>
          <a:p>
            <a:pPr marL="108000" algn="l"/>
            <a:endParaRPr kumimoji="0" lang="en-US" sz="2400" b="0" i="0" u="none" strike="noStrike" cap="none" spc="0" normalizeH="0" baseline="0" dirty="0">
              <a:ln>
                <a:noFill/>
              </a:ln>
              <a:solidFill>
                <a:srgbClr val="0066A1"/>
              </a:solidFill>
              <a:effectLst/>
              <a:uFillTx/>
              <a:latin typeface="Rubik Medium" pitchFamily="2" charset="-79"/>
              <a:cs typeface="Rubik Medium" pitchFamily="2" charset="-79"/>
              <a:sym typeface="Helvetica Neue"/>
            </a:endParaRPr>
          </a:p>
          <a:p>
            <a:pPr marL="108000" algn="r"/>
            <a:r>
              <a:rPr kumimoji="0" lang="es-ES" sz="2200" b="0" i="0" u="none" strike="noStrike" cap="none" spc="0" normalizeH="0" baseline="0" dirty="0">
                <a:ln>
                  <a:noFill/>
                </a:ln>
                <a:solidFill>
                  <a:srgbClr val="0066A1"/>
                </a:solidFill>
                <a:effectLst/>
                <a:uFillTx/>
                <a:latin typeface="Rubik Medium" pitchFamily="2" charset="-79"/>
                <a:cs typeface="Rubik Medium" pitchFamily="2" charset="-79"/>
                <a:sym typeface="Helvetica Neue"/>
              </a:rPr>
              <a:t>&lt; 7 &gt;  </a:t>
            </a:r>
          </a:p>
        </p:txBody>
      </p:sp>
      <p:sp>
        <p:nvSpPr>
          <p:cNvPr id="29" name="CuadroTexto 28">
            <a:hlinkClick r:id="rId9" action="ppaction://hlinksldjump"/>
            <a:extLst>
              <a:ext uri="{FF2B5EF4-FFF2-40B4-BE49-F238E27FC236}">
                <a16:creationId xmlns:a16="http://schemas.microsoft.com/office/drawing/2014/main" id="{1DF774A1-5105-3074-47F4-8C0C1A7B465A}"/>
              </a:ext>
            </a:extLst>
          </p:cNvPr>
          <p:cNvSpPr txBox="1"/>
          <p:nvPr/>
        </p:nvSpPr>
        <p:spPr>
          <a:xfrm>
            <a:off x="14912236" y="9720990"/>
            <a:ext cx="3546000" cy="2160000"/>
          </a:xfrm>
          <a:prstGeom prst="rect">
            <a:avLst/>
          </a:prstGeom>
          <a:solidFill>
            <a:srgbClr val="CCE1ED"/>
          </a:solidFill>
          <a:ln w="28575" cap="flat">
            <a:solidFill>
              <a:srgbClr val="FFA1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108000" lvl="2" indent="0" algn="l" defTabSz="769938">
              <a:tabLst>
                <a:tab pos="3849688" algn="l"/>
              </a:tabLst>
            </a:pPr>
            <a:r>
              <a:rPr lang="es-ES" sz="2400" b="0" dirty="0">
                <a:solidFill>
                  <a:srgbClr val="0066A1"/>
                </a:solidFill>
                <a:latin typeface="Rubik Medium" pitchFamily="2" charset="-79"/>
                <a:cs typeface="Rubik Medium" pitchFamily="2" charset="-79"/>
              </a:rPr>
              <a:t>Jornadas InnoEducaTIC 2024</a:t>
            </a:r>
          </a:p>
          <a:p>
            <a:pPr marL="108000" lvl="2" indent="0" algn="l" defTabSz="769938">
              <a:tabLst>
                <a:tab pos="3849688" algn="l"/>
              </a:tabLst>
            </a:pPr>
            <a:endParaRPr lang="es-ES" sz="2400" b="0" dirty="0">
              <a:solidFill>
                <a:srgbClr val="0066A1"/>
              </a:solidFill>
              <a:latin typeface="Rubik Medium" pitchFamily="2" charset="-79"/>
              <a:cs typeface="Rubik Medium" pitchFamily="2" charset="-79"/>
            </a:endParaRPr>
          </a:p>
          <a:p>
            <a:pPr marL="108000" lvl="2" indent="0" algn="r" defTabSz="769938">
              <a:tabLst>
                <a:tab pos="3849688" algn="l"/>
              </a:tabLst>
            </a:pPr>
            <a:r>
              <a:rPr kumimoji="0" lang="es-ES" sz="2200" b="0" i="0" u="none" strike="noStrike" cap="none" spc="0" normalizeH="0" baseline="0" dirty="0">
                <a:ln>
                  <a:noFill/>
                </a:ln>
                <a:solidFill>
                  <a:srgbClr val="0066A1"/>
                </a:solidFill>
                <a:effectLst/>
                <a:uFillTx/>
                <a:latin typeface="Rubik Medium" pitchFamily="2" charset="-79"/>
                <a:cs typeface="Rubik Medium" pitchFamily="2" charset="-79"/>
                <a:sym typeface="Helvetica Neue"/>
              </a:rPr>
              <a:t>&lt; </a:t>
            </a:r>
            <a:r>
              <a:rPr lang="es-ES" sz="2200" b="0" dirty="0">
                <a:solidFill>
                  <a:srgbClr val="0066A1"/>
                </a:solidFill>
                <a:latin typeface="Rubik Medium" pitchFamily="2" charset="-79"/>
                <a:cs typeface="Rubik Medium" pitchFamily="2" charset="-79"/>
              </a:rPr>
              <a:t>12</a:t>
            </a:r>
            <a:r>
              <a:rPr kumimoji="0" lang="es-ES" sz="2200" b="0" i="0" u="none" strike="noStrike" cap="none" spc="0" normalizeH="0" baseline="0" dirty="0">
                <a:ln>
                  <a:noFill/>
                </a:ln>
                <a:solidFill>
                  <a:srgbClr val="0066A1"/>
                </a:solidFill>
                <a:effectLst/>
                <a:uFillTx/>
                <a:latin typeface="Rubik Medium" pitchFamily="2" charset="-79"/>
                <a:cs typeface="Rubik Medium" pitchFamily="2" charset="-79"/>
                <a:sym typeface="Helvetica Neue"/>
              </a:rPr>
              <a:t> &gt;  </a:t>
            </a:r>
          </a:p>
        </p:txBody>
      </p:sp>
      <p:sp>
        <p:nvSpPr>
          <p:cNvPr id="14" name="CuadroTexto 13">
            <a:hlinkClick r:id="rId10" action="ppaction://hlinksldjump"/>
            <a:extLst>
              <a:ext uri="{FF2B5EF4-FFF2-40B4-BE49-F238E27FC236}">
                <a16:creationId xmlns:a16="http://schemas.microsoft.com/office/drawing/2014/main" id="{9ACDC7DC-8C65-3B7E-9B31-781695957D25}"/>
              </a:ext>
            </a:extLst>
          </p:cNvPr>
          <p:cNvSpPr txBox="1"/>
          <p:nvPr/>
        </p:nvSpPr>
        <p:spPr>
          <a:xfrm>
            <a:off x="1391466" y="3260063"/>
            <a:ext cx="3547411" cy="2160000"/>
          </a:xfrm>
          <a:prstGeom prst="rect">
            <a:avLst/>
          </a:prstGeom>
          <a:solidFill>
            <a:srgbClr val="CCE1ED"/>
          </a:solidFill>
          <a:ln w="28575" cap="flat">
            <a:solidFill>
              <a:srgbClr val="FFA1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108000" marR="0" algn="l" defTabSz="821531" rtl="0" fontAlgn="auto" latinLnBrk="0" hangingPunct="0">
              <a:lnSpc>
                <a:spcPct val="100000"/>
              </a:lnSpc>
              <a:spcBef>
                <a:spcPts val="0"/>
              </a:spcBef>
              <a:spcAft>
                <a:spcPts val="0"/>
              </a:spcAft>
              <a:buClrTx/>
              <a:buSzTx/>
              <a:buFontTx/>
              <a:buNone/>
              <a:tabLst/>
            </a:pPr>
            <a:r>
              <a:rPr lang="es-ES" sz="2400" b="0" dirty="0">
                <a:solidFill>
                  <a:srgbClr val="0066A1"/>
                </a:solidFill>
                <a:latin typeface="Rubik Medium" pitchFamily="2" charset="-79"/>
                <a:cs typeface="Rubik Medium" pitchFamily="2" charset="-79"/>
              </a:rPr>
              <a:t>Presentación</a:t>
            </a:r>
          </a:p>
          <a:p>
            <a:pPr marL="108000" marR="0" algn="l" defTabSz="821531" rtl="0" fontAlgn="auto" latinLnBrk="0" hangingPunct="0">
              <a:lnSpc>
                <a:spcPct val="100000"/>
              </a:lnSpc>
              <a:spcBef>
                <a:spcPts val="0"/>
              </a:spcBef>
              <a:spcAft>
                <a:spcPts val="0"/>
              </a:spcAft>
              <a:buClrTx/>
              <a:buSzTx/>
              <a:buFontTx/>
              <a:buNone/>
              <a:tabLst/>
            </a:pPr>
            <a:endParaRPr lang="es-ES" sz="2400" b="0" dirty="0">
              <a:solidFill>
                <a:srgbClr val="0066A1"/>
              </a:solidFill>
              <a:latin typeface="Rubik Medium" pitchFamily="2" charset="-79"/>
              <a:cs typeface="Rubik Medium" pitchFamily="2" charset="-79"/>
            </a:endParaRPr>
          </a:p>
          <a:p>
            <a:pPr marL="108000" marR="0" algn="l" defTabSz="821531" rtl="0" fontAlgn="auto" latinLnBrk="0" hangingPunct="0">
              <a:lnSpc>
                <a:spcPct val="100000"/>
              </a:lnSpc>
              <a:spcBef>
                <a:spcPts val="0"/>
              </a:spcBef>
              <a:spcAft>
                <a:spcPts val="0"/>
              </a:spcAft>
              <a:buClrTx/>
              <a:buSzTx/>
              <a:buFontTx/>
              <a:buNone/>
              <a:tabLst/>
            </a:pPr>
            <a:endParaRPr lang="es-ES" sz="2400" dirty="0">
              <a:solidFill>
                <a:srgbClr val="0066A1"/>
              </a:solidFill>
              <a:latin typeface="Rubik Medium" pitchFamily="2" charset="-79"/>
              <a:cs typeface="Rubik Medium" pitchFamily="2" charset="-79"/>
            </a:endParaRPr>
          </a:p>
          <a:p>
            <a:pPr marL="108000" lvl="2" indent="0" algn="r" defTabSz="769938">
              <a:tabLst>
                <a:tab pos="3849688" algn="l"/>
              </a:tabLst>
            </a:pPr>
            <a:r>
              <a:rPr kumimoji="0" lang="es-ES" sz="2200" b="0" i="0" u="none" strike="noStrike" cap="none" spc="0" normalizeH="0" baseline="0" dirty="0">
                <a:ln>
                  <a:noFill/>
                </a:ln>
                <a:solidFill>
                  <a:srgbClr val="0066A1"/>
                </a:solidFill>
                <a:effectLst/>
                <a:uFillTx/>
                <a:latin typeface="Rubik Medium" pitchFamily="2" charset="-79"/>
                <a:cs typeface="Rubik Medium" pitchFamily="2" charset="-79"/>
                <a:sym typeface="Helvetica Neue"/>
              </a:rPr>
              <a:t>&lt; 3 &gt;  </a:t>
            </a:r>
          </a:p>
        </p:txBody>
      </p:sp>
      <p:sp>
        <p:nvSpPr>
          <p:cNvPr id="5" name="CuadroTexto 4">
            <a:hlinkClick r:id="rId11" action="ppaction://hlinksldjump"/>
            <a:extLst>
              <a:ext uri="{FF2B5EF4-FFF2-40B4-BE49-F238E27FC236}">
                <a16:creationId xmlns:a16="http://schemas.microsoft.com/office/drawing/2014/main" id="{97BE1AD2-5D2B-B3A7-1A18-16D633C73F16}"/>
              </a:ext>
            </a:extLst>
          </p:cNvPr>
          <p:cNvSpPr txBox="1"/>
          <p:nvPr/>
        </p:nvSpPr>
        <p:spPr>
          <a:xfrm>
            <a:off x="19405473" y="6490526"/>
            <a:ext cx="3547411" cy="2160000"/>
          </a:xfrm>
          <a:prstGeom prst="rect">
            <a:avLst/>
          </a:prstGeom>
          <a:solidFill>
            <a:srgbClr val="CCE1ED"/>
          </a:solidFill>
          <a:ln w="28575" cap="flat">
            <a:solidFill>
              <a:srgbClr val="FFA1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108000" algn="l"/>
            <a:r>
              <a:rPr lang="es-ES" sz="2400" b="0" dirty="0">
                <a:solidFill>
                  <a:srgbClr val="0066A1"/>
                </a:solidFill>
                <a:latin typeface="Rubik Medium" pitchFamily="2" charset="-79"/>
                <a:cs typeface="Rubik Medium" pitchFamily="2" charset="-79"/>
              </a:rPr>
              <a:t>Acto reconocimiento VII Concurso Cátedra Telefónica ULPGC</a:t>
            </a:r>
          </a:p>
          <a:p>
            <a:pPr marL="108000" algn="r"/>
            <a:r>
              <a:rPr kumimoji="0" lang="es-ES" sz="2200" b="0" i="0" u="none" strike="noStrike" cap="none" spc="0" normalizeH="0" baseline="0" dirty="0">
                <a:ln>
                  <a:noFill/>
                </a:ln>
                <a:solidFill>
                  <a:srgbClr val="0066A1"/>
                </a:solidFill>
                <a:effectLst/>
                <a:uFillTx/>
                <a:latin typeface="Rubik Medium" pitchFamily="2" charset="-79"/>
                <a:cs typeface="Rubik Medium" pitchFamily="2" charset="-79"/>
                <a:sym typeface="Helvetica Neue"/>
              </a:rPr>
              <a:t>&lt; 8 &gt;  </a:t>
            </a:r>
          </a:p>
        </p:txBody>
      </p:sp>
      <p:sp>
        <p:nvSpPr>
          <p:cNvPr id="2" name="CuadroTexto 1">
            <a:hlinkClick r:id="rId12" action="ppaction://hlinksldjump"/>
            <a:extLst>
              <a:ext uri="{FF2B5EF4-FFF2-40B4-BE49-F238E27FC236}">
                <a16:creationId xmlns:a16="http://schemas.microsoft.com/office/drawing/2014/main" id="{A5E4F78D-2B45-B030-1F91-65E2E650E197}"/>
              </a:ext>
            </a:extLst>
          </p:cNvPr>
          <p:cNvSpPr txBox="1"/>
          <p:nvPr/>
        </p:nvSpPr>
        <p:spPr>
          <a:xfrm>
            <a:off x="5913327" y="9720990"/>
            <a:ext cx="3546000" cy="2160000"/>
          </a:xfrm>
          <a:prstGeom prst="rect">
            <a:avLst/>
          </a:prstGeom>
          <a:solidFill>
            <a:srgbClr val="CCE1ED"/>
          </a:solidFill>
          <a:ln w="28575" cap="flat">
            <a:solidFill>
              <a:srgbClr val="FFA1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108000" marR="0" algn="l" defTabSz="821531" rtl="0" fontAlgn="auto" latinLnBrk="0" hangingPunct="0">
              <a:lnSpc>
                <a:spcPct val="100000"/>
              </a:lnSpc>
              <a:spcBef>
                <a:spcPts val="0"/>
              </a:spcBef>
              <a:spcAft>
                <a:spcPts val="0"/>
              </a:spcAft>
              <a:buClrTx/>
              <a:buSzTx/>
              <a:buFontTx/>
              <a:buNone/>
              <a:tabLst/>
            </a:pPr>
            <a:r>
              <a:rPr lang="es-ES" sz="2400" b="0" dirty="0">
                <a:solidFill>
                  <a:srgbClr val="0066A1"/>
                </a:solidFill>
                <a:latin typeface="Rubik Medium" pitchFamily="2" charset="-79"/>
                <a:cs typeface="Rubik Medium" pitchFamily="2" charset="-79"/>
              </a:rPr>
              <a:t>II Teleco Games</a:t>
            </a:r>
          </a:p>
          <a:p>
            <a:pPr marL="108000" marR="0" algn="l" defTabSz="821531" rtl="0" fontAlgn="auto" latinLnBrk="0" hangingPunct="0">
              <a:lnSpc>
                <a:spcPct val="100000"/>
              </a:lnSpc>
              <a:spcBef>
                <a:spcPts val="0"/>
              </a:spcBef>
              <a:spcAft>
                <a:spcPts val="0"/>
              </a:spcAft>
              <a:buClrTx/>
              <a:buSzTx/>
              <a:buFontTx/>
              <a:buNone/>
              <a:tabLst/>
            </a:pPr>
            <a:endParaRPr lang="es-ES" sz="2400" b="0" dirty="0">
              <a:solidFill>
                <a:srgbClr val="0066A1"/>
              </a:solidFill>
              <a:latin typeface="Rubik Medium" pitchFamily="2" charset="-79"/>
              <a:cs typeface="Rubik Medium" pitchFamily="2" charset="-79"/>
            </a:endParaRPr>
          </a:p>
          <a:p>
            <a:pPr marL="108000" marR="0" algn="l" defTabSz="821531" rtl="0" fontAlgn="auto" latinLnBrk="0" hangingPunct="0">
              <a:lnSpc>
                <a:spcPct val="100000"/>
              </a:lnSpc>
              <a:spcBef>
                <a:spcPts val="0"/>
              </a:spcBef>
              <a:spcAft>
                <a:spcPts val="0"/>
              </a:spcAft>
              <a:buClrTx/>
              <a:buSzTx/>
              <a:buFontTx/>
              <a:buNone/>
              <a:tabLst/>
            </a:pPr>
            <a:endParaRPr lang="es-ES" sz="2400" b="0" dirty="0">
              <a:solidFill>
                <a:srgbClr val="0066A1"/>
              </a:solidFill>
              <a:latin typeface="Rubik Medium" pitchFamily="2" charset="-79"/>
              <a:cs typeface="Rubik Medium" pitchFamily="2" charset="-79"/>
            </a:endParaRPr>
          </a:p>
          <a:p>
            <a:pPr marL="108000" marR="0" algn="r" defTabSz="821531" rtl="0" fontAlgn="auto" latinLnBrk="0" hangingPunct="0">
              <a:lnSpc>
                <a:spcPct val="100000"/>
              </a:lnSpc>
              <a:spcBef>
                <a:spcPts val="0"/>
              </a:spcBef>
              <a:spcAft>
                <a:spcPts val="0"/>
              </a:spcAft>
              <a:buClrTx/>
              <a:buSzTx/>
              <a:buFontTx/>
              <a:buNone/>
              <a:tabLst/>
            </a:pPr>
            <a:r>
              <a:rPr kumimoji="0" lang="es-ES" sz="2200" b="0" i="0" u="none" strike="noStrike" cap="none" spc="0" normalizeH="0" baseline="0" dirty="0">
                <a:ln>
                  <a:noFill/>
                </a:ln>
                <a:solidFill>
                  <a:srgbClr val="0066A1"/>
                </a:solidFill>
                <a:effectLst/>
                <a:uFillTx/>
                <a:latin typeface="Rubik Medium" pitchFamily="2" charset="-79"/>
                <a:cs typeface="Rubik Medium" pitchFamily="2" charset="-79"/>
                <a:sym typeface="Helvetica Neue"/>
              </a:rPr>
              <a:t>&lt; 10 &gt;  </a:t>
            </a:r>
          </a:p>
        </p:txBody>
      </p:sp>
      <p:sp>
        <p:nvSpPr>
          <p:cNvPr id="10" name="CuadroTexto 9">
            <a:hlinkClick r:id="rId13" action="ppaction://hlinksldjump"/>
            <a:extLst>
              <a:ext uri="{FF2B5EF4-FFF2-40B4-BE49-F238E27FC236}">
                <a16:creationId xmlns:a16="http://schemas.microsoft.com/office/drawing/2014/main" id="{DCBCCEEE-D8FA-560B-89EF-52E0B13BF591}"/>
              </a:ext>
            </a:extLst>
          </p:cNvPr>
          <p:cNvSpPr txBox="1"/>
          <p:nvPr/>
        </p:nvSpPr>
        <p:spPr>
          <a:xfrm>
            <a:off x="10419000" y="9720990"/>
            <a:ext cx="3546000" cy="2160000"/>
          </a:xfrm>
          <a:prstGeom prst="rect">
            <a:avLst/>
          </a:prstGeom>
          <a:solidFill>
            <a:srgbClr val="CCE1ED"/>
          </a:solidFill>
          <a:ln w="28575" cap="flat">
            <a:solidFill>
              <a:srgbClr val="FFA1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108000" algn="l"/>
            <a:r>
              <a:rPr lang="es-ES" sz="2400" b="0" dirty="0">
                <a:solidFill>
                  <a:srgbClr val="0066A1"/>
                </a:solidFill>
                <a:latin typeface="Rubik Medium" pitchFamily="2" charset="-79"/>
                <a:cs typeface="Rubik Medium" pitchFamily="2" charset="-79"/>
              </a:rPr>
              <a:t>VIII Concurso Cátedra Telefónica de la ULPGC</a:t>
            </a:r>
          </a:p>
          <a:p>
            <a:pPr marL="108000" marR="0" algn="l" defTabSz="821531" rtl="0" fontAlgn="auto" latinLnBrk="0" hangingPunct="0">
              <a:lnSpc>
                <a:spcPct val="100000"/>
              </a:lnSpc>
              <a:spcBef>
                <a:spcPts val="0"/>
              </a:spcBef>
              <a:spcAft>
                <a:spcPts val="0"/>
              </a:spcAft>
              <a:buClrTx/>
              <a:buSzTx/>
              <a:buFontTx/>
              <a:buNone/>
              <a:tabLst/>
            </a:pPr>
            <a:endParaRPr lang="es-ES" sz="2400" b="0" dirty="0">
              <a:solidFill>
                <a:srgbClr val="0066A1"/>
              </a:solidFill>
              <a:latin typeface="Rubik Medium" pitchFamily="2" charset="-79"/>
              <a:cs typeface="Rubik Medium" pitchFamily="2" charset="-79"/>
            </a:endParaRPr>
          </a:p>
          <a:p>
            <a:pPr marL="108000" marR="0" algn="r" defTabSz="821531" rtl="0" fontAlgn="auto" latinLnBrk="0" hangingPunct="0">
              <a:lnSpc>
                <a:spcPct val="100000"/>
              </a:lnSpc>
              <a:spcBef>
                <a:spcPts val="0"/>
              </a:spcBef>
              <a:spcAft>
                <a:spcPts val="0"/>
              </a:spcAft>
              <a:buClrTx/>
              <a:buSzTx/>
              <a:buFontTx/>
              <a:buNone/>
              <a:tabLst/>
            </a:pPr>
            <a:r>
              <a:rPr kumimoji="0" lang="es-ES" sz="2200" b="0" i="0" u="none" strike="noStrike" cap="none" spc="0" normalizeH="0" baseline="0" dirty="0">
                <a:ln>
                  <a:noFill/>
                </a:ln>
                <a:solidFill>
                  <a:srgbClr val="0066A1"/>
                </a:solidFill>
                <a:effectLst/>
                <a:uFillTx/>
                <a:latin typeface="Rubik Medium" pitchFamily="2" charset="-79"/>
                <a:cs typeface="Rubik Medium" pitchFamily="2" charset="-79"/>
                <a:sym typeface="Helvetica Neue"/>
              </a:rPr>
              <a:t>&lt; 11 &gt;  </a:t>
            </a:r>
          </a:p>
        </p:txBody>
      </p:sp>
      <p:sp>
        <p:nvSpPr>
          <p:cNvPr id="24" name="CuadroTexto 23">
            <a:hlinkClick r:id="rId14" action="ppaction://hlinksldjump"/>
            <a:extLst>
              <a:ext uri="{FF2B5EF4-FFF2-40B4-BE49-F238E27FC236}">
                <a16:creationId xmlns:a16="http://schemas.microsoft.com/office/drawing/2014/main" id="{34E4E49B-F82A-F3D7-933E-8D886C61DED4}"/>
              </a:ext>
            </a:extLst>
          </p:cNvPr>
          <p:cNvSpPr txBox="1"/>
          <p:nvPr/>
        </p:nvSpPr>
        <p:spPr>
          <a:xfrm>
            <a:off x="19405472" y="9720990"/>
            <a:ext cx="3546000" cy="2160000"/>
          </a:xfrm>
          <a:prstGeom prst="rect">
            <a:avLst/>
          </a:prstGeom>
          <a:solidFill>
            <a:srgbClr val="CCE1ED"/>
          </a:solidFill>
          <a:ln w="28575" cap="flat">
            <a:solidFill>
              <a:srgbClr val="FFA1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108000" lvl="2" indent="0" algn="l" defTabSz="769938">
              <a:tabLst>
                <a:tab pos="3849688" algn="l"/>
              </a:tabLst>
            </a:pPr>
            <a:r>
              <a:rPr lang="es-ES" sz="2400" b="0" dirty="0">
                <a:solidFill>
                  <a:srgbClr val="0066A1"/>
                </a:solidFill>
                <a:latin typeface="Rubik Medium" pitchFamily="2" charset="-79"/>
                <a:cs typeface="Rubik Medium" pitchFamily="2" charset="-79"/>
              </a:rPr>
              <a:t>Trofeo eSports ULPGC</a:t>
            </a:r>
          </a:p>
          <a:p>
            <a:pPr marL="108000" lvl="2" indent="0" algn="l" defTabSz="769938">
              <a:tabLst>
                <a:tab pos="3849688" algn="l"/>
              </a:tabLst>
            </a:pPr>
            <a:endParaRPr kumimoji="0" lang="es-ES" sz="2400" b="0" i="0" u="none" strike="noStrike" cap="none" spc="0" normalizeH="0" baseline="0" dirty="0">
              <a:ln>
                <a:noFill/>
              </a:ln>
              <a:solidFill>
                <a:srgbClr val="0066A1"/>
              </a:solidFill>
              <a:effectLst/>
              <a:uFillTx/>
              <a:latin typeface="Rubik Medium" pitchFamily="2" charset="-79"/>
              <a:cs typeface="Rubik Medium" pitchFamily="2" charset="-79"/>
              <a:sym typeface="Helvetica Neue"/>
            </a:endParaRPr>
          </a:p>
          <a:p>
            <a:pPr marL="108000" lvl="2" indent="0" algn="l" defTabSz="769938">
              <a:tabLst>
                <a:tab pos="3849688" algn="l"/>
              </a:tabLst>
            </a:pPr>
            <a:endParaRPr kumimoji="0" lang="es-ES" sz="2800" i="0" u="none" strike="noStrike" cap="none" spc="0" normalizeH="0" baseline="0" dirty="0">
              <a:ln>
                <a:noFill/>
              </a:ln>
              <a:solidFill>
                <a:srgbClr val="0066A1"/>
              </a:solidFill>
              <a:effectLst/>
              <a:uFillTx/>
              <a:latin typeface="Rubik Medium" pitchFamily="2" charset="-79"/>
              <a:cs typeface="Rubik Medium" pitchFamily="2" charset="-79"/>
              <a:sym typeface="Helvetica Neue"/>
            </a:endParaRPr>
          </a:p>
          <a:p>
            <a:pPr marL="108000" lvl="2" indent="0" algn="r" defTabSz="769938">
              <a:tabLst>
                <a:tab pos="3849688" algn="l"/>
              </a:tabLst>
            </a:pPr>
            <a:r>
              <a:rPr kumimoji="0" lang="es-ES" sz="2200" b="0" i="0" u="none" strike="noStrike" cap="none" spc="0" normalizeH="0" baseline="0" dirty="0">
                <a:ln>
                  <a:noFill/>
                </a:ln>
                <a:solidFill>
                  <a:srgbClr val="0066A1"/>
                </a:solidFill>
                <a:effectLst/>
                <a:uFillTx/>
                <a:latin typeface="Rubik Medium" pitchFamily="2" charset="-79"/>
                <a:cs typeface="Rubik Medium" pitchFamily="2" charset="-79"/>
                <a:sym typeface="Helvetica Neue"/>
              </a:rPr>
              <a:t> &lt; 13 &gt;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fondo_pag.png" descr="fondo_pag.png"/>
          <p:cNvPicPr>
            <a:picLocks noChangeAspect="1"/>
          </p:cNvPicPr>
          <p:nvPr/>
        </p:nvPicPr>
        <p:blipFill>
          <a:blip r:embed="rId3"/>
          <a:srcRect t="89860" r="92471"/>
          <a:stretch>
            <a:fillRect/>
          </a:stretch>
        </p:blipFill>
        <p:spPr>
          <a:xfrm>
            <a:off x="0" y="12325243"/>
            <a:ext cx="1376884" cy="1390757"/>
          </a:xfrm>
          <a:prstGeom prst="rect">
            <a:avLst/>
          </a:prstGeom>
          <a:ln w="12700">
            <a:miter lim="400000"/>
          </a:ln>
        </p:spPr>
      </p:pic>
      <p:sp>
        <p:nvSpPr>
          <p:cNvPr id="60" name="Número de diapositiva"/>
          <p:cNvSpPr txBox="1">
            <a:spLocks noGrp="1"/>
          </p:cNvSpPr>
          <p:nvPr>
            <p:ph type="sldNum" sz="quarter" idx="2"/>
          </p:nvPr>
        </p:nvSpPr>
        <p:spPr>
          <a:xfrm>
            <a:off x="22126392" y="125015"/>
            <a:ext cx="2266537" cy="5619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a:t>
            </a:fld>
            <a:endParaRPr dirty="0"/>
          </a:p>
        </p:txBody>
      </p:sp>
      <p:sp>
        <p:nvSpPr>
          <p:cNvPr id="61" name="Título de la página"/>
          <p:cNvSpPr txBox="1"/>
          <p:nvPr/>
        </p:nvSpPr>
        <p:spPr>
          <a:xfrm>
            <a:off x="1279616" y="2143524"/>
            <a:ext cx="21784218" cy="187760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r>
              <a:rPr lang="es-ES" sz="4400" b="1" dirty="0">
                <a:solidFill>
                  <a:srgbClr val="095190"/>
                </a:solidFill>
              </a:rPr>
              <a:t>Presentación</a:t>
            </a:r>
            <a:endParaRPr sz="4400" b="1" dirty="0">
              <a:solidFill>
                <a:srgbClr val="095190"/>
              </a:solidFill>
            </a:endParaRPr>
          </a:p>
        </p:txBody>
      </p:sp>
      <p:sp>
        <p:nvSpPr>
          <p:cNvPr id="63" name="Subtítulo de página"/>
          <p:cNvSpPr txBox="1"/>
          <p:nvPr/>
        </p:nvSpPr>
        <p:spPr>
          <a:xfrm>
            <a:off x="1279616" y="3270080"/>
            <a:ext cx="21784218" cy="1118235"/>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lvl1pPr algn="l">
              <a:defRPr sz="4800" b="0">
                <a:solidFill>
                  <a:srgbClr val="FFA100"/>
                </a:solidFill>
                <a:latin typeface="Rubik Medium"/>
                <a:ea typeface="Rubik Medium"/>
                <a:cs typeface="Rubik Medium"/>
                <a:sym typeface="Rubik Medium"/>
              </a:defRPr>
            </a:lvl1pPr>
          </a:lstStyle>
          <a:p>
            <a:r>
              <a:rPr lang="es-ES" sz="3600" b="1" dirty="0">
                <a:solidFill>
                  <a:srgbClr val="FD9008"/>
                </a:solidFill>
              </a:rPr>
              <a:t>Cátedra Telefónica de la ULPGC de Tecnologías Accesibles</a:t>
            </a:r>
          </a:p>
        </p:txBody>
      </p:sp>
      <p:sp>
        <p:nvSpPr>
          <p:cNvPr id="4" name="CuadroTexto 3">
            <a:extLst>
              <a:ext uri="{FF2B5EF4-FFF2-40B4-BE49-F238E27FC236}">
                <a16:creationId xmlns:a16="http://schemas.microsoft.com/office/drawing/2014/main" id="{E5599939-D760-4410-A6A0-162E14B79005}"/>
              </a:ext>
            </a:extLst>
          </p:cNvPr>
          <p:cNvSpPr txBox="1"/>
          <p:nvPr/>
        </p:nvSpPr>
        <p:spPr>
          <a:xfrm>
            <a:off x="17846548" y="12682660"/>
            <a:ext cx="5391824"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3200" b="0" i="0" u="none" strike="noStrike" cap="none" spc="0" normalizeH="0" baseline="0" dirty="0">
                <a:ln>
                  <a:noFill/>
                </a:ln>
                <a:solidFill>
                  <a:srgbClr val="0066A1"/>
                </a:solidFill>
                <a:effectLst/>
                <a:uFillTx/>
                <a:latin typeface="Rubik Regular" pitchFamily="2" charset="-79"/>
                <a:cs typeface="Rubik Regular" pitchFamily="2" charset="-79"/>
                <a:sym typeface="Helvetica Neue"/>
              </a:rPr>
              <a:t>Memoria de acciones 2024</a:t>
            </a:r>
          </a:p>
        </p:txBody>
      </p:sp>
      <p:pic>
        <p:nvPicPr>
          <p:cNvPr id="5" name="Imagen 4" descr="Interfaz de usuario gráfica, Texto&#10;&#10;Descripción generada automáticamente con confianza media">
            <a:extLst>
              <a:ext uri="{FF2B5EF4-FFF2-40B4-BE49-F238E27FC236}">
                <a16:creationId xmlns:a16="http://schemas.microsoft.com/office/drawing/2014/main" id="{711A2384-8187-8A01-D952-58E5361705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704" y="410627"/>
            <a:ext cx="8861537" cy="1440000"/>
          </a:xfrm>
          <a:prstGeom prst="rect">
            <a:avLst/>
          </a:prstGeom>
        </p:spPr>
      </p:pic>
      <p:sp>
        <p:nvSpPr>
          <p:cNvPr id="8" name="CuadroTexto 7">
            <a:extLst>
              <a:ext uri="{FF2B5EF4-FFF2-40B4-BE49-F238E27FC236}">
                <a16:creationId xmlns:a16="http://schemas.microsoft.com/office/drawing/2014/main" id="{36980CE6-C94A-02F0-E4F8-192F1B51A513}"/>
              </a:ext>
            </a:extLst>
          </p:cNvPr>
          <p:cNvSpPr txBox="1"/>
          <p:nvPr/>
        </p:nvSpPr>
        <p:spPr>
          <a:xfrm>
            <a:off x="2007919" y="5068585"/>
            <a:ext cx="12470081" cy="78483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ES" sz="2400" b="0" dirty="0">
                <a:solidFill>
                  <a:srgbClr val="555555"/>
                </a:solidFill>
                <a:latin typeface="Rubik Regular" pitchFamily="2" charset="-79"/>
                <a:cs typeface="Rubik Regular" pitchFamily="2" charset="-79"/>
              </a:rPr>
              <a:t>La Cátedra Telefónica – Universidad de Las Palmas de Gran Canaria de </a:t>
            </a:r>
            <a:r>
              <a:rPr lang="es-ES" sz="2400" dirty="0">
                <a:solidFill>
                  <a:srgbClr val="0066A1"/>
                </a:solidFill>
                <a:latin typeface="Rubik Regular" pitchFamily="2" charset="-79"/>
                <a:cs typeface="Rubik Regular" pitchFamily="2" charset="-79"/>
              </a:rPr>
              <a:t>“Tecnologías Accesibles”</a:t>
            </a:r>
            <a:r>
              <a:rPr lang="es-ES" sz="2400" b="0" dirty="0">
                <a:solidFill>
                  <a:srgbClr val="555555"/>
                </a:solidFill>
                <a:latin typeface="Rubik Regular" pitchFamily="2" charset="-79"/>
                <a:cs typeface="Rubik Regular" pitchFamily="2" charset="-79"/>
              </a:rPr>
              <a:t> tiene como objetivo </a:t>
            </a:r>
            <a:r>
              <a:rPr lang="es-ES" sz="2400" dirty="0">
                <a:solidFill>
                  <a:srgbClr val="0066A1"/>
                </a:solidFill>
                <a:latin typeface="Rubik Regular" pitchFamily="2" charset="-79"/>
                <a:cs typeface="Rubik Regular" pitchFamily="2" charset="-79"/>
              </a:rPr>
              <a:t>desarrollar usos innovadores de las TIC para el gran público y para colectivos desfavorecidos</a:t>
            </a:r>
            <a:r>
              <a:rPr lang="es-ES" sz="2400" b="0" dirty="0">
                <a:solidFill>
                  <a:srgbClr val="555555"/>
                </a:solidFill>
                <a:latin typeface="Rubik Regular" pitchFamily="2" charset="-79"/>
                <a:cs typeface="Rubik Regular" pitchFamily="2" charset="-79"/>
              </a:rPr>
              <a:t>. La Cátedra de la ULPGC centra su actividad en la accesibilidad y la inclusión social, estando los proyectos basados en tecnologías de la información y la comunicación (TIC), que deben ser parte fundamental de su concepción, desarrollo y resultados. Las propuestas en su conjunto deben tener carácter innovador y un alto impacto social.</a:t>
            </a:r>
          </a:p>
          <a:p>
            <a:endParaRPr lang="es-ES" sz="2400" b="0" dirty="0">
              <a:solidFill>
                <a:srgbClr val="555555"/>
              </a:solidFill>
              <a:latin typeface="Rubik Regular" pitchFamily="2" charset="-79"/>
              <a:cs typeface="Rubik Regular" pitchFamily="2" charset="-79"/>
            </a:endParaRPr>
          </a:p>
          <a:p>
            <a:pPr algn="just"/>
            <a:r>
              <a:rPr lang="es-ES" sz="2400" b="0" dirty="0">
                <a:solidFill>
                  <a:srgbClr val="555555"/>
                </a:solidFill>
                <a:latin typeface="Rubik Regular" pitchFamily="2" charset="-79"/>
                <a:cs typeface="Rubik Regular" pitchFamily="2" charset="-79"/>
              </a:rPr>
              <a:t>Este objetivo se materializa a través del desarrollo de las siguientes </a:t>
            </a:r>
            <a:r>
              <a:rPr lang="es-ES" sz="2400" dirty="0">
                <a:solidFill>
                  <a:srgbClr val="0066A1"/>
                </a:solidFill>
                <a:latin typeface="Rubik Regular" pitchFamily="2" charset="-79"/>
                <a:cs typeface="Rubik Regular" pitchFamily="2" charset="-79"/>
              </a:rPr>
              <a:t>líneas de actividad</a:t>
            </a:r>
            <a:r>
              <a:rPr lang="es-ES" sz="2400" b="0" dirty="0">
                <a:solidFill>
                  <a:srgbClr val="555555"/>
                </a:solidFill>
                <a:latin typeface="Rubik Regular" pitchFamily="2" charset="-79"/>
                <a:cs typeface="Rubik Regular" pitchFamily="2" charset="-79"/>
              </a:rPr>
              <a:t>: </a:t>
            </a:r>
          </a:p>
          <a:p>
            <a:pPr algn="just"/>
            <a:endParaRPr lang="es-ES" sz="2400" b="0" dirty="0">
              <a:solidFill>
                <a:srgbClr val="555555"/>
              </a:solidFill>
              <a:latin typeface="Rubik Regular" pitchFamily="2" charset="-79"/>
              <a:cs typeface="Rubik Regular" pitchFamily="2" charset="-79"/>
            </a:endParaRPr>
          </a:p>
          <a:p>
            <a:pPr algn="just"/>
            <a:r>
              <a:rPr lang="es-ES" sz="2400" b="0" dirty="0">
                <a:solidFill>
                  <a:srgbClr val="555555"/>
                </a:solidFill>
                <a:latin typeface="Rubik Regular" pitchFamily="2" charset="-79"/>
                <a:cs typeface="Rubik Regular" pitchFamily="2" charset="-79"/>
              </a:rPr>
              <a:t>Promover la innovación social, fomentando la transferencia de dichas innovaciones a la sociedad en general.</a:t>
            </a:r>
          </a:p>
          <a:p>
            <a:pPr algn="just"/>
            <a:r>
              <a:rPr lang="es-ES" sz="2400" b="0" dirty="0">
                <a:solidFill>
                  <a:srgbClr val="555555"/>
                </a:solidFill>
                <a:latin typeface="Rubik Regular" pitchFamily="2" charset="-79"/>
                <a:cs typeface="Rubik Regular" pitchFamily="2" charset="-79"/>
              </a:rPr>
              <a:t>Apoyo a la labor de innovación e investigación universitaria en el ámbito social.</a:t>
            </a:r>
          </a:p>
          <a:p>
            <a:pPr algn="just"/>
            <a:r>
              <a:rPr lang="es-ES" sz="2400" b="0" dirty="0">
                <a:solidFill>
                  <a:srgbClr val="555555"/>
                </a:solidFill>
                <a:latin typeface="Rubik Regular" pitchFamily="2" charset="-79"/>
                <a:cs typeface="Rubik Regular" pitchFamily="2" charset="-79"/>
              </a:rPr>
              <a:t>Divulgación social de la actividad de investigación, innovación y cultura científica en la Universidad de Las Palmas de Gran Canaria.</a:t>
            </a:r>
          </a:p>
          <a:p>
            <a:pPr algn="just"/>
            <a:r>
              <a:rPr lang="es-ES" sz="2400" b="0" dirty="0">
                <a:solidFill>
                  <a:srgbClr val="555555"/>
                </a:solidFill>
                <a:latin typeface="Rubik Regular" pitchFamily="2" charset="-79"/>
                <a:cs typeface="Rubik Regular" pitchFamily="2" charset="-79"/>
              </a:rPr>
              <a:t>Realización de estudios sociológicos sobre las TIC.</a:t>
            </a:r>
          </a:p>
          <a:p>
            <a:pPr algn="just"/>
            <a:r>
              <a:rPr lang="es-ES" sz="2400" b="0" dirty="0">
                <a:solidFill>
                  <a:srgbClr val="555555"/>
                </a:solidFill>
                <a:latin typeface="Rubik Regular" pitchFamily="2" charset="-79"/>
                <a:cs typeface="Rubik Regular" pitchFamily="2" charset="-79"/>
              </a:rPr>
              <a:t>Fomento del uso de la tecnología e internet responsable.</a:t>
            </a:r>
          </a:p>
          <a:p>
            <a:pPr algn="just"/>
            <a:r>
              <a:rPr lang="es-ES" sz="2400" b="0" dirty="0">
                <a:solidFill>
                  <a:srgbClr val="555555"/>
                </a:solidFill>
                <a:latin typeface="Rubik Regular" pitchFamily="2" charset="-79"/>
                <a:cs typeface="Rubik Regular" pitchFamily="2" charset="-79"/>
              </a:rPr>
              <a:t>Promover la investigación de excelencia en la comunidad universitaria.</a:t>
            </a:r>
          </a:p>
          <a:p>
            <a:pPr algn="just"/>
            <a:r>
              <a:rPr lang="es-ES" sz="2400" b="0" dirty="0">
                <a:solidFill>
                  <a:srgbClr val="555555"/>
                </a:solidFill>
                <a:latin typeface="Rubik Regular" pitchFamily="2" charset="-79"/>
                <a:cs typeface="Rubik Regular" pitchFamily="2" charset="-79"/>
              </a:rPr>
              <a:t>Realización de eventos de innovación abierta, concursos, talleres, seminarios de interés universitario y social.</a:t>
            </a:r>
          </a:p>
        </p:txBody>
      </p:sp>
      <p:pic>
        <p:nvPicPr>
          <p:cNvPr id="11" name="Gráfico 10">
            <a:extLst>
              <a:ext uri="{FF2B5EF4-FFF2-40B4-BE49-F238E27FC236}">
                <a16:creationId xmlns:a16="http://schemas.microsoft.com/office/drawing/2014/main" id="{2F9020C5-EE75-EEAC-2B3B-3EDD1923EF4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555978" y="8739299"/>
            <a:ext cx="360000" cy="337311"/>
          </a:xfrm>
          <a:prstGeom prst="rect">
            <a:avLst/>
          </a:prstGeom>
        </p:spPr>
      </p:pic>
      <p:pic>
        <p:nvPicPr>
          <p:cNvPr id="13" name="Gráfico 12">
            <a:extLst>
              <a:ext uri="{FF2B5EF4-FFF2-40B4-BE49-F238E27FC236}">
                <a16:creationId xmlns:a16="http://schemas.microsoft.com/office/drawing/2014/main" id="{45DB6980-D8D5-0F4E-439F-16DAD75B06E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555978" y="9470549"/>
            <a:ext cx="360000" cy="337311"/>
          </a:xfrm>
          <a:prstGeom prst="rect">
            <a:avLst/>
          </a:prstGeom>
        </p:spPr>
      </p:pic>
      <p:pic>
        <p:nvPicPr>
          <p:cNvPr id="17" name="Gráfico 16">
            <a:extLst>
              <a:ext uri="{FF2B5EF4-FFF2-40B4-BE49-F238E27FC236}">
                <a16:creationId xmlns:a16="http://schemas.microsoft.com/office/drawing/2014/main" id="{1D68BCB7-3739-ED89-20DF-CF8A4EE4F2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555978" y="9830589"/>
            <a:ext cx="360000" cy="337311"/>
          </a:xfrm>
          <a:prstGeom prst="rect">
            <a:avLst/>
          </a:prstGeom>
        </p:spPr>
      </p:pic>
      <p:pic>
        <p:nvPicPr>
          <p:cNvPr id="19" name="Gráfico 18">
            <a:extLst>
              <a:ext uri="{FF2B5EF4-FFF2-40B4-BE49-F238E27FC236}">
                <a16:creationId xmlns:a16="http://schemas.microsoft.com/office/drawing/2014/main" id="{C5A2966A-44A7-31AC-1C7D-6845C578282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555978" y="10561839"/>
            <a:ext cx="360000" cy="337311"/>
          </a:xfrm>
          <a:prstGeom prst="rect">
            <a:avLst/>
          </a:prstGeom>
        </p:spPr>
      </p:pic>
      <p:pic>
        <p:nvPicPr>
          <p:cNvPr id="21" name="Gráfico 20">
            <a:extLst>
              <a:ext uri="{FF2B5EF4-FFF2-40B4-BE49-F238E27FC236}">
                <a16:creationId xmlns:a16="http://schemas.microsoft.com/office/drawing/2014/main" id="{55C1EDC6-28F2-F76E-6A8C-5D434852C63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555978" y="10921879"/>
            <a:ext cx="360000" cy="337311"/>
          </a:xfrm>
          <a:prstGeom prst="rect">
            <a:avLst/>
          </a:prstGeom>
        </p:spPr>
      </p:pic>
      <p:pic>
        <p:nvPicPr>
          <p:cNvPr id="23" name="Gráfico 22">
            <a:extLst>
              <a:ext uri="{FF2B5EF4-FFF2-40B4-BE49-F238E27FC236}">
                <a16:creationId xmlns:a16="http://schemas.microsoft.com/office/drawing/2014/main" id="{829CB3E5-BD8B-02E7-EBB6-7BEA9D7B0D0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555978" y="11277669"/>
            <a:ext cx="360000" cy="337311"/>
          </a:xfrm>
          <a:prstGeom prst="rect">
            <a:avLst/>
          </a:prstGeom>
        </p:spPr>
      </p:pic>
      <p:pic>
        <p:nvPicPr>
          <p:cNvPr id="25" name="Gráfico 24">
            <a:extLst>
              <a:ext uri="{FF2B5EF4-FFF2-40B4-BE49-F238E27FC236}">
                <a16:creationId xmlns:a16="http://schemas.microsoft.com/office/drawing/2014/main" id="{CCE08AA2-2A06-D277-F2B1-FD343E1DE25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555978" y="11651938"/>
            <a:ext cx="360000" cy="337311"/>
          </a:xfrm>
          <a:prstGeom prst="rect">
            <a:avLst/>
          </a:prstGeom>
        </p:spPr>
      </p:pic>
      <p:pic>
        <p:nvPicPr>
          <p:cNvPr id="43" name="Gráfico 42">
            <a:hlinkClick r:id="rId7" action="ppaction://hlinksldjump"/>
            <a:extLst>
              <a:ext uri="{FF2B5EF4-FFF2-40B4-BE49-F238E27FC236}">
                <a16:creationId xmlns:a16="http://schemas.microsoft.com/office/drawing/2014/main" id="{8CBDFA3F-27E2-BD45-49AE-13F791233A1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238372" y="12533504"/>
            <a:ext cx="923925" cy="923925"/>
          </a:xfrm>
          <a:prstGeom prst="rect">
            <a:avLst/>
          </a:prstGeom>
        </p:spPr>
      </p:pic>
      <p:sp>
        <p:nvSpPr>
          <p:cNvPr id="2" name="Cuerpo de texto">
            <a:extLst>
              <a:ext uri="{FF2B5EF4-FFF2-40B4-BE49-F238E27FC236}">
                <a16:creationId xmlns:a16="http://schemas.microsoft.com/office/drawing/2014/main" id="{45442718-E44A-0165-B67F-6C52B76CCE5D}"/>
              </a:ext>
            </a:extLst>
          </p:cNvPr>
          <p:cNvSpPr txBox="1"/>
          <p:nvPr/>
        </p:nvSpPr>
        <p:spPr>
          <a:xfrm>
            <a:off x="15716250" y="8162133"/>
            <a:ext cx="7366633" cy="452387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Autofit/>
          </a:bodyPr>
          <a:lstStyle>
            <a:lvl1pPr algn="l">
              <a:spcBef>
                <a:spcPts val="5900"/>
              </a:spcBef>
              <a:defRPr sz="3600" b="0">
                <a:solidFill>
                  <a:srgbClr val="5E5E5E"/>
                </a:solidFill>
                <a:latin typeface="Rubik Regular"/>
                <a:ea typeface="Rubik Regular"/>
                <a:cs typeface="Rubik Regular"/>
                <a:sym typeface="Rubik Regular"/>
              </a:defRPr>
            </a:lvl1pPr>
          </a:lstStyle>
          <a:p>
            <a:pPr algn="just">
              <a:spcBef>
                <a:spcPts val="600"/>
              </a:spcBef>
            </a:pPr>
            <a:r>
              <a:rPr lang="es-ES" sz="2400" dirty="0"/>
              <a:t>La Comisión de Seguimiento de la Cátedra Telefónica de la ULPGC está compuesta por:</a:t>
            </a:r>
          </a:p>
          <a:p>
            <a:pPr algn="just">
              <a:spcBef>
                <a:spcPts val="600"/>
              </a:spcBef>
            </a:pPr>
            <a:r>
              <a:rPr lang="es-ES" sz="2400" dirty="0"/>
              <a:t>María Paz Bringas García, Gerente de Acción Institucional, RRPP, Universidades y Cátedras.</a:t>
            </a:r>
          </a:p>
          <a:p>
            <a:pPr algn="just">
              <a:spcBef>
                <a:spcPts val="600"/>
              </a:spcBef>
            </a:pPr>
            <a:r>
              <a:rPr lang="es-ES" sz="2400" dirty="0"/>
              <a:t>Alejandro Chinchilla Rodríguez, Responsable de Relaciones con Universidades y Cátedras Telefónica.</a:t>
            </a:r>
          </a:p>
          <a:p>
            <a:pPr algn="just">
              <a:spcBef>
                <a:spcPts val="600"/>
              </a:spcBef>
            </a:pPr>
            <a:r>
              <a:rPr lang="es-ES" sz="2400" dirty="0"/>
              <a:t>David de la Cruz Sánchez Rodríguez, Vicerrector de Estudiantes, Alumni y Empleabilidad.</a:t>
            </a:r>
          </a:p>
          <a:p>
            <a:pPr algn="just">
              <a:spcBef>
                <a:spcPts val="600"/>
              </a:spcBef>
            </a:pPr>
            <a:r>
              <a:rPr lang="es-ES" sz="2400" dirty="0"/>
              <a:t>Rafael Pérez Jiménez, Director de la Oficina de Planificación Estratégica.</a:t>
            </a:r>
          </a:p>
          <a:p>
            <a:pPr algn="just">
              <a:spcBef>
                <a:spcPts val="600"/>
              </a:spcBef>
            </a:pPr>
            <a:endParaRPr lang="es-ES" sz="2400" dirty="0"/>
          </a:p>
        </p:txBody>
      </p:sp>
      <p:pic>
        <p:nvPicPr>
          <p:cNvPr id="6" name="Imagen 5" descr="Interfaz de usuario gráfica, Sitio web&#10;&#10;Descripción generada automáticamente">
            <a:hlinkClick r:id="rId10"/>
            <a:extLst>
              <a:ext uri="{FF2B5EF4-FFF2-40B4-BE49-F238E27FC236}">
                <a16:creationId xmlns:a16="http://schemas.microsoft.com/office/drawing/2014/main" id="{9B8E477B-8620-9598-B3D9-38753205DC3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059566" y="2589421"/>
            <a:ext cx="4680000" cy="4325876"/>
          </a:xfrm>
          <a:prstGeom prst="rect">
            <a:avLst/>
          </a:prstGeom>
          <a:ln w="28575">
            <a:solidFill>
              <a:srgbClr val="FFA100"/>
            </a:solidFill>
          </a:ln>
        </p:spPr>
      </p:pic>
      <p:pic>
        <p:nvPicPr>
          <p:cNvPr id="33" name="Gráfico 32">
            <a:hlinkClick r:id="rId10"/>
            <a:extLst>
              <a:ext uri="{FF2B5EF4-FFF2-40B4-BE49-F238E27FC236}">
                <a16:creationId xmlns:a16="http://schemas.microsoft.com/office/drawing/2014/main" id="{08501DA3-A98C-C433-7FBC-CE0C1A042E8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146401" y="6476225"/>
            <a:ext cx="1080000" cy="1080000"/>
          </a:xfrm>
          <a:prstGeom prst="rect">
            <a:avLst/>
          </a:prstGeom>
        </p:spPr>
      </p:pic>
    </p:spTree>
    <p:extLst>
      <p:ext uri="{BB962C8B-B14F-4D97-AF65-F5344CB8AC3E}">
        <p14:creationId xmlns:p14="http://schemas.microsoft.com/office/powerpoint/2010/main" val="215042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fondo_pag.png" descr="fondo_pag.png"/>
          <p:cNvPicPr>
            <a:picLocks noChangeAspect="1"/>
          </p:cNvPicPr>
          <p:nvPr/>
        </p:nvPicPr>
        <p:blipFill>
          <a:blip r:embed="rId3"/>
          <a:srcRect t="89860" r="92471"/>
          <a:stretch>
            <a:fillRect/>
          </a:stretch>
        </p:blipFill>
        <p:spPr>
          <a:xfrm>
            <a:off x="0" y="12325243"/>
            <a:ext cx="1376884" cy="1390757"/>
          </a:xfrm>
          <a:prstGeom prst="rect">
            <a:avLst/>
          </a:prstGeom>
          <a:ln w="12700">
            <a:miter lim="400000"/>
          </a:ln>
        </p:spPr>
      </p:pic>
      <p:sp>
        <p:nvSpPr>
          <p:cNvPr id="60" name="Número de diapositiva"/>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a:t>
            </a:fld>
            <a:endParaRPr dirty="0"/>
          </a:p>
        </p:txBody>
      </p:sp>
      <p:sp>
        <p:nvSpPr>
          <p:cNvPr id="61" name="Título de la página"/>
          <p:cNvSpPr txBox="1"/>
          <p:nvPr/>
        </p:nvSpPr>
        <p:spPr>
          <a:xfrm>
            <a:off x="1279618" y="2432900"/>
            <a:ext cx="21665452" cy="187760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r>
              <a:rPr lang="es-ES" sz="4400" b="1" dirty="0">
                <a:solidFill>
                  <a:srgbClr val="095190"/>
                </a:solidFill>
              </a:rPr>
              <a:t>Encuentro Ágora Telefónica en la ULPGC sobre la tecnología en el ámbito sanitario</a:t>
            </a:r>
            <a:endParaRPr sz="4400" b="1" dirty="0"/>
          </a:p>
        </p:txBody>
      </p:sp>
      <p:sp>
        <p:nvSpPr>
          <p:cNvPr id="62" name="Cuerpo de texto"/>
          <p:cNvSpPr txBox="1"/>
          <p:nvPr/>
        </p:nvSpPr>
        <p:spPr>
          <a:xfrm>
            <a:off x="14987964" y="9564723"/>
            <a:ext cx="7400810" cy="452387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Autofit/>
          </a:bodyPr>
          <a:lstStyle>
            <a:lvl1pPr algn="l">
              <a:spcBef>
                <a:spcPts val="5900"/>
              </a:spcBef>
              <a:defRPr sz="3600" b="0">
                <a:solidFill>
                  <a:srgbClr val="5E5E5E"/>
                </a:solidFill>
                <a:latin typeface="Rubik Regular"/>
                <a:ea typeface="Rubik Regular"/>
                <a:cs typeface="Rubik Regular"/>
                <a:sym typeface="Rubik Regular"/>
              </a:defRPr>
            </a:lvl1pPr>
          </a:lstStyle>
          <a:p>
            <a:pPr algn="just">
              <a:spcBef>
                <a:spcPts val="600"/>
              </a:spcBef>
            </a:pPr>
            <a:r>
              <a:rPr lang="es-ES" sz="2400" dirty="0"/>
              <a:t>El objetivo fue establecer un debate abierto sobre la tecnología en el ámbito sanitario. Para finalizar el encuentro, tuvo lugar la presentación de algunas tecnologías en clave de futuro.</a:t>
            </a:r>
          </a:p>
          <a:p>
            <a:pPr algn="just">
              <a:spcBef>
                <a:spcPts val="600"/>
              </a:spcBef>
            </a:pPr>
            <a:endParaRPr lang="es-ES" sz="2400" dirty="0"/>
          </a:p>
        </p:txBody>
      </p:sp>
      <p:sp>
        <p:nvSpPr>
          <p:cNvPr id="9" name="CuadroTexto 8">
            <a:extLst>
              <a:ext uri="{FF2B5EF4-FFF2-40B4-BE49-F238E27FC236}">
                <a16:creationId xmlns:a16="http://schemas.microsoft.com/office/drawing/2014/main" id="{D384EAE6-2C0D-494A-93C4-47514B5BF6D5}"/>
              </a:ext>
            </a:extLst>
          </p:cNvPr>
          <p:cNvSpPr txBox="1"/>
          <p:nvPr/>
        </p:nvSpPr>
        <p:spPr>
          <a:xfrm>
            <a:off x="17846548" y="12682660"/>
            <a:ext cx="5391824"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3200" b="0" i="0" u="none" strike="noStrike" cap="none" spc="0" normalizeH="0" baseline="0" dirty="0">
                <a:ln>
                  <a:noFill/>
                </a:ln>
                <a:solidFill>
                  <a:srgbClr val="0066A1"/>
                </a:solidFill>
                <a:effectLst/>
                <a:uFillTx/>
                <a:latin typeface="Rubik Regular" pitchFamily="2" charset="-79"/>
                <a:cs typeface="Rubik Regular" pitchFamily="2" charset="-79"/>
                <a:sym typeface="Helvetica Neue"/>
              </a:rPr>
              <a:t>Memoria de acciones 2024</a:t>
            </a:r>
          </a:p>
        </p:txBody>
      </p:sp>
      <p:sp>
        <p:nvSpPr>
          <p:cNvPr id="14" name="Cuerpo de texto">
            <a:extLst>
              <a:ext uri="{FF2B5EF4-FFF2-40B4-BE49-F238E27FC236}">
                <a16:creationId xmlns:a16="http://schemas.microsoft.com/office/drawing/2014/main" id="{50DA763E-2A05-4DE7-BB6D-704C8B4073B3}"/>
              </a:ext>
            </a:extLst>
          </p:cNvPr>
          <p:cNvSpPr txBox="1"/>
          <p:nvPr/>
        </p:nvSpPr>
        <p:spPr>
          <a:xfrm>
            <a:off x="2019289" y="7158370"/>
            <a:ext cx="11631032" cy="3380513"/>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Autofit/>
          </a:bodyPr>
          <a:lstStyle>
            <a:lvl1pPr algn="l">
              <a:spcBef>
                <a:spcPts val="5900"/>
              </a:spcBef>
              <a:defRPr sz="3600" b="0">
                <a:solidFill>
                  <a:srgbClr val="5E5E5E"/>
                </a:solidFill>
                <a:latin typeface="Rubik Regular"/>
                <a:ea typeface="Rubik Regular"/>
                <a:cs typeface="Rubik Regular"/>
                <a:sym typeface="Rubik Regular"/>
              </a:defRPr>
            </a:lvl1pPr>
          </a:lstStyle>
          <a:p>
            <a:pPr algn="just">
              <a:spcBef>
                <a:spcPts val="600"/>
              </a:spcBef>
            </a:pPr>
            <a:r>
              <a:rPr lang="es-ES" sz="2400" b="1" dirty="0">
                <a:solidFill>
                  <a:srgbClr val="0066A1"/>
                </a:solidFill>
              </a:rPr>
              <a:t>Fecha: </a:t>
            </a:r>
            <a:r>
              <a:rPr lang="es-ES" sz="2400" dirty="0">
                <a:solidFill>
                  <a:srgbClr val="555555"/>
                </a:solidFill>
              </a:rPr>
              <a:t>22 de febrero de 2024</a:t>
            </a:r>
          </a:p>
          <a:p>
            <a:pPr algn="just">
              <a:spcBef>
                <a:spcPts val="600"/>
              </a:spcBef>
            </a:pPr>
            <a:r>
              <a:rPr lang="es-ES" sz="2400" b="1" dirty="0">
                <a:solidFill>
                  <a:srgbClr val="0066A1"/>
                </a:solidFill>
              </a:rPr>
              <a:t>Participantes: </a:t>
            </a:r>
          </a:p>
          <a:p>
            <a:pPr algn="just">
              <a:spcBef>
                <a:spcPts val="600"/>
              </a:spcBef>
            </a:pPr>
            <a:r>
              <a:rPr lang="es-ES" sz="2400" dirty="0">
                <a:solidFill>
                  <a:srgbClr val="555555"/>
                </a:solidFill>
              </a:rPr>
              <a:t>Consejera de Sanidad del Gobierno de Canarias</a:t>
            </a:r>
          </a:p>
          <a:p>
            <a:pPr algn="just">
              <a:spcBef>
                <a:spcPts val="600"/>
              </a:spcBef>
            </a:pPr>
            <a:r>
              <a:rPr lang="es-ES" sz="2400" dirty="0">
                <a:solidFill>
                  <a:srgbClr val="555555"/>
                </a:solidFill>
              </a:rPr>
              <a:t>Director de Telefónica en Canarias</a:t>
            </a:r>
          </a:p>
          <a:p>
            <a:pPr algn="just">
              <a:spcBef>
                <a:spcPts val="600"/>
              </a:spcBef>
            </a:pPr>
            <a:r>
              <a:rPr lang="es-ES" sz="2400" dirty="0">
                <a:solidFill>
                  <a:srgbClr val="555555"/>
                </a:solidFill>
              </a:rPr>
              <a:t>Vicerrector de Estudiantes, Alumni y Empleabilidad y Director de la Cátedra Telefónica de la ULPGC</a:t>
            </a:r>
          </a:p>
          <a:p>
            <a:pPr algn="just">
              <a:spcBef>
                <a:spcPts val="600"/>
              </a:spcBef>
            </a:pPr>
            <a:r>
              <a:rPr lang="es-ES" sz="2400" dirty="0">
                <a:solidFill>
                  <a:srgbClr val="555555"/>
                </a:solidFill>
              </a:rPr>
              <a:t>Vicerrector de Investigación y Transferencia de la ULPGC</a:t>
            </a:r>
          </a:p>
          <a:p>
            <a:pPr algn="just">
              <a:spcBef>
                <a:spcPts val="600"/>
              </a:spcBef>
            </a:pPr>
            <a:r>
              <a:rPr lang="es-ES" sz="2400" dirty="0">
                <a:solidFill>
                  <a:srgbClr val="555555"/>
                </a:solidFill>
              </a:rPr>
              <a:t>Experta en Innovación en Salud de Telefónica España, Eva Aurín Pardo</a:t>
            </a:r>
          </a:p>
          <a:p>
            <a:pPr algn="just">
              <a:spcBef>
                <a:spcPts val="600"/>
              </a:spcBef>
            </a:pPr>
            <a:r>
              <a:rPr lang="es-ES" sz="2400" dirty="0">
                <a:solidFill>
                  <a:srgbClr val="555555"/>
                </a:solidFill>
              </a:rPr>
              <a:t>Directora de Salud y Bienestar de la ULPGC</a:t>
            </a:r>
          </a:p>
          <a:p>
            <a:pPr algn="just">
              <a:spcBef>
                <a:spcPts val="600"/>
              </a:spcBef>
            </a:pPr>
            <a:r>
              <a:rPr lang="es-ES" sz="2400" dirty="0">
                <a:solidFill>
                  <a:srgbClr val="555555"/>
                </a:solidFill>
              </a:rPr>
              <a:t>Catedrático de Universidad del área de conocimiento de Teoría de la Señal y Comunicaciones, Juan Ruiz Alzola</a:t>
            </a:r>
          </a:p>
          <a:p>
            <a:pPr algn="just">
              <a:spcBef>
                <a:spcPts val="600"/>
              </a:spcBef>
            </a:pPr>
            <a:r>
              <a:rPr lang="es-ES" sz="2400" dirty="0">
                <a:solidFill>
                  <a:srgbClr val="555555"/>
                </a:solidFill>
              </a:rPr>
              <a:t>CEO de Artis Development, Raúl Guerra Hernández</a:t>
            </a:r>
          </a:p>
          <a:p>
            <a:pPr algn="just">
              <a:spcBef>
                <a:spcPts val="600"/>
              </a:spcBef>
            </a:pPr>
            <a:r>
              <a:rPr lang="es-ES" sz="2400" dirty="0">
                <a:solidFill>
                  <a:srgbClr val="555555"/>
                </a:solidFill>
              </a:rPr>
              <a:t>Profesor Contratado Doctor del área de conocimiento de Enfermería de la ULPGC, Santiago González Campos</a:t>
            </a:r>
          </a:p>
          <a:p>
            <a:pPr algn="just">
              <a:spcBef>
                <a:spcPts val="600"/>
              </a:spcBef>
            </a:pPr>
            <a:r>
              <a:rPr lang="es-ES" sz="2400" dirty="0">
                <a:solidFill>
                  <a:srgbClr val="555555"/>
                </a:solidFill>
              </a:rPr>
              <a:t>Estudiante de 5º curso del Grado en Medicina de la ULPGC, María Rosa Aquino Caje</a:t>
            </a:r>
          </a:p>
          <a:p>
            <a:pPr algn="just">
              <a:spcBef>
                <a:spcPts val="600"/>
              </a:spcBef>
            </a:pPr>
            <a:r>
              <a:rPr lang="es-ES" sz="2400" dirty="0">
                <a:solidFill>
                  <a:srgbClr val="555555"/>
                </a:solidFill>
              </a:rPr>
              <a:t>Estudiante del Máster Universitario en Ingeniería de Telecomunicación de la ULPGC, María Rosa Rodríguez Luque</a:t>
            </a:r>
          </a:p>
        </p:txBody>
      </p:sp>
      <p:pic>
        <p:nvPicPr>
          <p:cNvPr id="16" name="Gráfico 15">
            <a:extLst>
              <a:ext uri="{FF2B5EF4-FFF2-40B4-BE49-F238E27FC236}">
                <a16:creationId xmlns:a16="http://schemas.microsoft.com/office/drawing/2014/main" id="{6483B4D4-283F-4059-9B42-7402701263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0540" y="5502936"/>
            <a:ext cx="252000" cy="325072"/>
          </a:xfrm>
          <a:prstGeom prst="rect">
            <a:avLst/>
          </a:prstGeom>
        </p:spPr>
      </p:pic>
      <p:pic>
        <p:nvPicPr>
          <p:cNvPr id="17" name="Gráfico 16">
            <a:extLst>
              <a:ext uri="{FF2B5EF4-FFF2-40B4-BE49-F238E27FC236}">
                <a16:creationId xmlns:a16="http://schemas.microsoft.com/office/drawing/2014/main" id="{34616AAB-EC5B-4410-AFA8-C8D7A1CADB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80540" y="5144359"/>
            <a:ext cx="252000" cy="253126"/>
          </a:xfrm>
          <a:prstGeom prst="rect">
            <a:avLst/>
          </a:prstGeom>
        </p:spPr>
      </p:pic>
      <p:pic>
        <p:nvPicPr>
          <p:cNvPr id="5" name="Imagen 4" descr="Interfaz de usuario gráfica, Texto&#10;&#10;Descripción generada automáticamente con confianza media">
            <a:extLst>
              <a:ext uri="{FF2B5EF4-FFF2-40B4-BE49-F238E27FC236}">
                <a16:creationId xmlns:a16="http://schemas.microsoft.com/office/drawing/2014/main" id="{07BBD1EA-92B1-2BA8-E56E-7178AEE61D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704" y="410627"/>
            <a:ext cx="8861537" cy="1440000"/>
          </a:xfrm>
          <a:prstGeom prst="rect">
            <a:avLst/>
          </a:prstGeom>
        </p:spPr>
      </p:pic>
      <p:pic>
        <p:nvPicPr>
          <p:cNvPr id="8" name="Gráfico 7">
            <a:hlinkClick r:id="rId9" action="ppaction://hlinksldjump"/>
            <a:extLst>
              <a:ext uri="{FF2B5EF4-FFF2-40B4-BE49-F238E27FC236}">
                <a16:creationId xmlns:a16="http://schemas.microsoft.com/office/drawing/2014/main" id="{922CE70B-5B00-78EF-601C-1599DBEBC87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238372" y="12533504"/>
            <a:ext cx="923925" cy="923925"/>
          </a:xfrm>
          <a:prstGeom prst="rect">
            <a:avLst/>
          </a:prstGeom>
        </p:spPr>
      </p:pic>
      <p:pic>
        <p:nvPicPr>
          <p:cNvPr id="28" name="Gráfico 27">
            <a:hlinkClick r:id="rId12"/>
            <a:extLst>
              <a:ext uri="{FF2B5EF4-FFF2-40B4-BE49-F238E27FC236}">
                <a16:creationId xmlns:a16="http://schemas.microsoft.com/office/drawing/2014/main" id="{E07B151A-B67A-2947-4600-88CFB636B27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963901" y="9658270"/>
            <a:ext cx="720000" cy="720000"/>
          </a:xfrm>
          <a:prstGeom prst="rect">
            <a:avLst/>
          </a:prstGeom>
        </p:spPr>
      </p:pic>
      <p:pic>
        <p:nvPicPr>
          <p:cNvPr id="32" name="Gráfico 31">
            <a:hlinkClick r:id="rId15"/>
            <a:extLst>
              <a:ext uri="{FF2B5EF4-FFF2-40B4-BE49-F238E27FC236}">
                <a16:creationId xmlns:a16="http://schemas.microsoft.com/office/drawing/2014/main" id="{EF99BCA5-6F27-DD1F-D837-BC4737C49EC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5686909" y="9730424"/>
            <a:ext cx="540000" cy="540000"/>
          </a:xfrm>
          <a:prstGeom prst="rect">
            <a:avLst/>
          </a:prstGeom>
        </p:spPr>
      </p:pic>
      <p:pic>
        <p:nvPicPr>
          <p:cNvPr id="2" name="1 Imagen">
            <a:hlinkClick r:id="rId18"/>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084855" y="4258270"/>
            <a:ext cx="7200000" cy="5400000"/>
          </a:xfrm>
          <a:prstGeom prst="rect">
            <a:avLst/>
          </a:prstGeom>
          <a:ln w="28575">
            <a:solidFill>
              <a:srgbClr val="FFA100"/>
            </a:solidFill>
          </a:ln>
        </p:spPr>
      </p:pic>
      <p:pic>
        <p:nvPicPr>
          <p:cNvPr id="11" name="Gráfico 10">
            <a:hlinkClick r:id="rId18"/>
            <a:extLst>
              <a:ext uri="{FF2B5EF4-FFF2-40B4-BE49-F238E27FC236}">
                <a16:creationId xmlns:a16="http://schemas.microsoft.com/office/drawing/2014/main" id="{E8F230BE-B201-5279-E10B-F0CEE1D7911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1688605" y="9222380"/>
            <a:ext cx="1080000" cy="1080000"/>
          </a:xfrm>
          <a:prstGeom prst="rect">
            <a:avLst/>
          </a:prstGeom>
        </p:spPr>
      </p:pic>
    </p:spTree>
    <p:extLst>
      <p:ext uri="{BB962C8B-B14F-4D97-AF65-F5344CB8AC3E}">
        <p14:creationId xmlns:p14="http://schemas.microsoft.com/office/powerpoint/2010/main" val="78728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fondo_pag.png" descr="fondo_pag.png"/>
          <p:cNvPicPr>
            <a:picLocks noChangeAspect="1"/>
          </p:cNvPicPr>
          <p:nvPr/>
        </p:nvPicPr>
        <p:blipFill>
          <a:blip r:embed="rId3"/>
          <a:srcRect t="89860" r="92471"/>
          <a:stretch>
            <a:fillRect/>
          </a:stretch>
        </p:blipFill>
        <p:spPr>
          <a:xfrm>
            <a:off x="0" y="12325243"/>
            <a:ext cx="1376884" cy="1390757"/>
          </a:xfrm>
          <a:prstGeom prst="rect">
            <a:avLst/>
          </a:prstGeom>
          <a:ln w="12700">
            <a:miter lim="400000"/>
          </a:ln>
        </p:spPr>
      </p:pic>
      <p:sp>
        <p:nvSpPr>
          <p:cNvPr id="60" name="Número de diapositiva"/>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5</a:t>
            </a:fld>
            <a:endParaRPr dirty="0"/>
          </a:p>
        </p:txBody>
      </p:sp>
      <p:sp>
        <p:nvSpPr>
          <p:cNvPr id="61" name="Título de la página"/>
          <p:cNvSpPr txBox="1"/>
          <p:nvPr/>
        </p:nvSpPr>
        <p:spPr>
          <a:xfrm>
            <a:off x="1279618" y="2432900"/>
            <a:ext cx="21665452" cy="187760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r>
              <a:rPr lang="es-ES" sz="4400" b="1" dirty="0">
                <a:solidFill>
                  <a:srgbClr val="095190"/>
                </a:solidFill>
              </a:rPr>
              <a:t>Concurso Red de Cátedras Telefónica: “Los estudiantes hablan: una visión sobre el futuro”  </a:t>
            </a:r>
            <a:endParaRPr sz="4400" b="1" dirty="0"/>
          </a:p>
        </p:txBody>
      </p:sp>
      <p:sp>
        <p:nvSpPr>
          <p:cNvPr id="9" name="CuadroTexto 8">
            <a:extLst>
              <a:ext uri="{FF2B5EF4-FFF2-40B4-BE49-F238E27FC236}">
                <a16:creationId xmlns:a16="http://schemas.microsoft.com/office/drawing/2014/main" id="{D384EAE6-2C0D-494A-93C4-47514B5BF6D5}"/>
              </a:ext>
            </a:extLst>
          </p:cNvPr>
          <p:cNvSpPr txBox="1"/>
          <p:nvPr/>
        </p:nvSpPr>
        <p:spPr>
          <a:xfrm>
            <a:off x="17846548" y="12682660"/>
            <a:ext cx="5391824"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3200" b="0" i="0" u="none" strike="noStrike" cap="none" spc="0" normalizeH="0" baseline="0" dirty="0">
                <a:ln>
                  <a:noFill/>
                </a:ln>
                <a:solidFill>
                  <a:srgbClr val="0066A1"/>
                </a:solidFill>
                <a:effectLst/>
                <a:uFillTx/>
                <a:latin typeface="Rubik Regular" pitchFamily="2" charset="-79"/>
                <a:cs typeface="Rubik Regular" pitchFamily="2" charset="-79"/>
                <a:sym typeface="Helvetica Neue"/>
              </a:rPr>
              <a:t>Memoria de acciones 2024</a:t>
            </a:r>
          </a:p>
        </p:txBody>
      </p:sp>
      <p:sp>
        <p:nvSpPr>
          <p:cNvPr id="14" name="Cuerpo de texto">
            <a:extLst>
              <a:ext uri="{FF2B5EF4-FFF2-40B4-BE49-F238E27FC236}">
                <a16:creationId xmlns:a16="http://schemas.microsoft.com/office/drawing/2014/main" id="{50DA763E-2A05-4DE7-BB6D-704C8B4073B3}"/>
              </a:ext>
            </a:extLst>
          </p:cNvPr>
          <p:cNvSpPr txBox="1"/>
          <p:nvPr/>
        </p:nvSpPr>
        <p:spPr>
          <a:xfrm>
            <a:off x="2019289" y="4434220"/>
            <a:ext cx="11631032" cy="3380513"/>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Autofit/>
          </a:bodyPr>
          <a:lstStyle>
            <a:lvl1pPr algn="l">
              <a:spcBef>
                <a:spcPts val="5900"/>
              </a:spcBef>
              <a:defRPr sz="3600" b="0">
                <a:solidFill>
                  <a:srgbClr val="5E5E5E"/>
                </a:solidFill>
                <a:latin typeface="Rubik Regular"/>
                <a:ea typeface="Rubik Regular"/>
                <a:cs typeface="Rubik Regular"/>
                <a:sym typeface="Rubik Regular"/>
              </a:defRPr>
            </a:lvl1pPr>
          </a:lstStyle>
          <a:p>
            <a:pPr algn="just">
              <a:spcBef>
                <a:spcPts val="600"/>
              </a:spcBef>
            </a:pPr>
            <a:r>
              <a:rPr lang="es-ES" sz="2400" b="1" dirty="0">
                <a:solidFill>
                  <a:srgbClr val="0066A1"/>
                </a:solidFill>
              </a:rPr>
              <a:t>Fecha: </a:t>
            </a:r>
            <a:r>
              <a:rPr lang="es-ES" sz="2400" dirty="0">
                <a:solidFill>
                  <a:srgbClr val="555555"/>
                </a:solidFill>
              </a:rPr>
              <a:t>hasta el 1 de marzo de 2024</a:t>
            </a:r>
          </a:p>
          <a:p>
            <a:pPr algn="just">
              <a:spcBef>
                <a:spcPts val="600"/>
              </a:spcBef>
            </a:pPr>
            <a:r>
              <a:rPr lang="es-ES" sz="2400" b="1" dirty="0">
                <a:solidFill>
                  <a:srgbClr val="0066A1"/>
                </a:solidFill>
              </a:rPr>
              <a:t>Participantes: </a:t>
            </a:r>
            <a:r>
              <a:rPr lang="es-ES" sz="2400" dirty="0">
                <a:solidFill>
                  <a:srgbClr val="555555"/>
                </a:solidFill>
              </a:rPr>
              <a:t>estudiantes de las universidades que integran la Red de Cátedras Telefónica</a:t>
            </a:r>
          </a:p>
          <a:p>
            <a:pPr algn="just">
              <a:spcBef>
                <a:spcPts val="600"/>
              </a:spcBef>
            </a:pPr>
            <a:endParaRPr lang="es-ES" sz="2400" b="1" dirty="0">
              <a:solidFill>
                <a:srgbClr val="0066A1"/>
              </a:solidFill>
            </a:endParaRPr>
          </a:p>
          <a:p>
            <a:pPr algn="just">
              <a:spcBef>
                <a:spcPts val="600"/>
              </a:spcBef>
            </a:pPr>
            <a:endParaRPr lang="es-ES" sz="2400" dirty="0">
              <a:solidFill>
                <a:srgbClr val="555555"/>
              </a:solidFill>
            </a:endParaRPr>
          </a:p>
        </p:txBody>
      </p:sp>
      <p:pic>
        <p:nvPicPr>
          <p:cNvPr id="16" name="Gráfico 15">
            <a:extLst>
              <a:ext uri="{FF2B5EF4-FFF2-40B4-BE49-F238E27FC236}">
                <a16:creationId xmlns:a16="http://schemas.microsoft.com/office/drawing/2014/main" id="{6483B4D4-283F-4059-9B42-7402701263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0540" y="5502936"/>
            <a:ext cx="252000" cy="325072"/>
          </a:xfrm>
          <a:prstGeom prst="rect">
            <a:avLst/>
          </a:prstGeom>
        </p:spPr>
      </p:pic>
      <p:pic>
        <p:nvPicPr>
          <p:cNvPr id="17" name="Gráfico 16">
            <a:extLst>
              <a:ext uri="{FF2B5EF4-FFF2-40B4-BE49-F238E27FC236}">
                <a16:creationId xmlns:a16="http://schemas.microsoft.com/office/drawing/2014/main" id="{34616AAB-EC5B-4410-AFA8-C8D7A1CADB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80540" y="5144359"/>
            <a:ext cx="252000" cy="253126"/>
          </a:xfrm>
          <a:prstGeom prst="rect">
            <a:avLst/>
          </a:prstGeom>
        </p:spPr>
      </p:pic>
      <p:pic>
        <p:nvPicPr>
          <p:cNvPr id="5" name="Imagen 4" descr="Interfaz de usuario gráfica, Texto&#10;&#10;Descripción generada automáticamente con confianza media">
            <a:extLst>
              <a:ext uri="{FF2B5EF4-FFF2-40B4-BE49-F238E27FC236}">
                <a16:creationId xmlns:a16="http://schemas.microsoft.com/office/drawing/2014/main" id="{07BBD1EA-92B1-2BA8-E56E-7178AEE61D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704" y="410627"/>
            <a:ext cx="8861537" cy="1440000"/>
          </a:xfrm>
          <a:prstGeom prst="rect">
            <a:avLst/>
          </a:prstGeom>
        </p:spPr>
      </p:pic>
      <p:pic>
        <p:nvPicPr>
          <p:cNvPr id="8" name="Gráfico 7">
            <a:hlinkClick r:id="rId9" action="ppaction://hlinksldjump"/>
            <a:extLst>
              <a:ext uri="{FF2B5EF4-FFF2-40B4-BE49-F238E27FC236}">
                <a16:creationId xmlns:a16="http://schemas.microsoft.com/office/drawing/2014/main" id="{922CE70B-5B00-78EF-601C-1599DBEBC87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238372" y="12533504"/>
            <a:ext cx="923925" cy="923925"/>
          </a:xfrm>
          <a:prstGeom prst="rect">
            <a:avLst/>
          </a:prstGeom>
        </p:spPr>
      </p:pic>
      <p:pic>
        <p:nvPicPr>
          <p:cNvPr id="4" name="3 Imagen">
            <a:hlinkClick r:id="rId12"/>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028605" y="7212025"/>
            <a:ext cx="7200000" cy="2400000"/>
          </a:xfrm>
          <a:prstGeom prst="rect">
            <a:avLst/>
          </a:prstGeom>
          <a:ln w="28575">
            <a:solidFill>
              <a:srgbClr val="FFA100"/>
            </a:solidFill>
          </a:ln>
        </p:spPr>
      </p:pic>
      <p:pic>
        <p:nvPicPr>
          <p:cNvPr id="11" name="Gráfico 10">
            <a:hlinkClick r:id="rId12"/>
            <a:extLst>
              <a:ext uri="{FF2B5EF4-FFF2-40B4-BE49-F238E27FC236}">
                <a16:creationId xmlns:a16="http://schemas.microsoft.com/office/drawing/2014/main" id="{E8F230BE-B201-5279-E10B-F0CEE1D7911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724230" y="9222380"/>
            <a:ext cx="1080000" cy="1080000"/>
          </a:xfrm>
          <a:prstGeom prst="rect">
            <a:avLst/>
          </a:prstGeom>
        </p:spPr>
      </p:pic>
      <p:sp>
        <p:nvSpPr>
          <p:cNvPr id="18" name="Cuerpo de texto"/>
          <p:cNvSpPr txBox="1"/>
          <p:nvPr/>
        </p:nvSpPr>
        <p:spPr>
          <a:xfrm>
            <a:off x="2019289" y="6997202"/>
            <a:ext cx="11631032" cy="452387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Autofit/>
          </a:bodyPr>
          <a:lstStyle>
            <a:lvl1pPr algn="l">
              <a:spcBef>
                <a:spcPts val="5900"/>
              </a:spcBef>
              <a:defRPr sz="3600" b="0">
                <a:solidFill>
                  <a:srgbClr val="5E5E5E"/>
                </a:solidFill>
                <a:latin typeface="Rubik Regular"/>
                <a:ea typeface="Rubik Regular"/>
                <a:cs typeface="Rubik Regular"/>
                <a:sym typeface="Rubik Regular"/>
              </a:defRPr>
            </a:lvl1pPr>
          </a:lstStyle>
          <a:p>
            <a:pPr algn="just">
              <a:spcBef>
                <a:spcPts val="600"/>
              </a:spcBef>
            </a:pPr>
            <a:r>
              <a:rPr lang="es-ES" sz="2400" dirty="0"/>
              <a:t>Con motivo del centenario de Telefónica en 2024, la Red de Cátedras Telefónica organizó un concurso dirigido al estudiantado universitario para seleccionar, a nivel nacional, a 4 equipos de universidades con Cátedra Telefónica para intervenir en el panel “Los estudiantes hablan: una visión sobre el futuro”, dentro del programa de la Jornada Anual de la Red de Cátedras Telefónica (JARCT) 2024, presentando públicamente sus trabajos. </a:t>
            </a:r>
          </a:p>
          <a:p>
            <a:pPr algn="just">
              <a:spcBef>
                <a:spcPts val="600"/>
              </a:spcBef>
            </a:pPr>
            <a:endParaRPr lang="es-ES" sz="2400" dirty="0"/>
          </a:p>
          <a:p>
            <a:pPr algn="just">
              <a:spcBef>
                <a:spcPts val="600"/>
              </a:spcBef>
            </a:pPr>
            <a:r>
              <a:rPr lang="es-ES" sz="2400" dirty="0"/>
              <a:t>Los estudiantes podían presentar un trabajo en cada una de las cuatro temáticas siguientes: </a:t>
            </a:r>
          </a:p>
          <a:p>
            <a:pPr algn="just">
              <a:spcBef>
                <a:spcPts val="600"/>
              </a:spcBef>
            </a:pPr>
            <a:r>
              <a:rPr lang="es-ES" sz="2400" dirty="0"/>
              <a:t>Inteligencia Artificial</a:t>
            </a:r>
          </a:p>
          <a:p>
            <a:pPr algn="just">
              <a:spcBef>
                <a:spcPts val="600"/>
              </a:spcBef>
            </a:pPr>
            <a:r>
              <a:rPr lang="es-ES" sz="2400" dirty="0"/>
              <a:t>Ciberseguridad y privacidad </a:t>
            </a:r>
          </a:p>
          <a:p>
            <a:pPr algn="just">
              <a:spcBef>
                <a:spcPts val="600"/>
              </a:spcBef>
            </a:pPr>
            <a:r>
              <a:rPr lang="es-ES" sz="2400" dirty="0"/>
              <a:t>Digitalización responsable: ESG </a:t>
            </a:r>
          </a:p>
          <a:p>
            <a:pPr algn="just">
              <a:spcBef>
                <a:spcPts val="600"/>
              </a:spcBef>
            </a:pPr>
            <a:r>
              <a:rPr lang="es-ES" sz="2400" dirty="0"/>
              <a:t>Qué trabajos vienen y qué formación necesito</a:t>
            </a:r>
          </a:p>
        </p:txBody>
      </p:sp>
      <p:pic>
        <p:nvPicPr>
          <p:cNvPr id="19" name="Gráfico 10">
            <a:extLst>
              <a:ext uri="{FF2B5EF4-FFF2-40B4-BE49-F238E27FC236}">
                <a16:creationId xmlns:a16="http://schemas.microsoft.com/office/drawing/2014/main" id="{2F9020C5-EE75-EEAC-2B3B-3EDD1923EF4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flipH="1">
            <a:off x="1572540" y="11475530"/>
            <a:ext cx="360000" cy="337311"/>
          </a:xfrm>
          <a:prstGeom prst="rect">
            <a:avLst/>
          </a:prstGeom>
        </p:spPr>
      </p:pic>
      <p:pic>
        <p:nvPicPr>
          <p:cNvPr id="21" name="Gráfico 10">
            <a:extLst>
              <a:ext uri="{FF2B5EF4-FFF2-40B4-BE49-F238E27FC236}">
                <a16:creationId xmlns:a16="http://schemas.microsoft.com/office/drawing/2014/main" id="{2F9020C5-EE75-EEAC-2B3B-3EDD1923EF4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flipH="1">
            <a:off x="1572540" y="10596939"/>
            <a:ext cx="360000" cy="337311"/>
          </a:xfrm>
          <a:prstGeom prst="rect">
            <a:avLst/>
          </a:prstGeom>
        </p:spPr>
      </p:pic>
      <p:pic>
        <p:nvPicPr>
          <p:cNvPr id="22" name="Gráfico 10">
            <a:extLst>
              <a:ext uri="{FF2B5EF4-FFF2-40B4-BE49-F238E27FC236}">
                <a16:creationId xmlns:a16="http://schemas.microsoft.com/office/drawing/2014/main" id="{2F9020C5-EE75-EEAC-2B3B-3EDD1923EF4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flipH="1">
            <a:off x="1572540" y="10133724"/>
            <a:ext cx="360000" cy="337311"/>
          </a:xfrm>
          <a:prstGeom prst="rect">
            <a:avLst/>
          </a:prstGeom>
        </p:spPr>
      </p:pic>
      <p:pic>
        <p:nvPicPr>
          <p:cNvPr id="23" name="Gráfico 10">
            <a:extLst>
              <a:ext uri="{FF2B5EF4-FFF2-40B4-BE49-F238E27FC236}">
                <a16:creationId xmlns:a16="http://schemas.microsoft.com/office/drawing/2014/main" id="{2F9020C5-EE75-EEAC-2B3B-3EDD1923EF4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flipH="1">
            <a:off x="1572540" y="11029124"/>
            <a:ext cx="360000" cy="337311"/>
          </a:xfrm>
          <a:prstGeom prst="rect">
            <a:avLst/>
          </a:prstGeom>
        </p:spPr>
      </p:pic>
    </p:spTree>
    <p:extLst>
      <p:ext uri="{BB962C8B-B14F-4D97-AF65-F5344CB8AC3E}">
        <p14:creationId xmlns:p14="http://schemas.microsoft.com/office/powerpoint/2010/main" val="56988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fondo_pag.png" descr="fondo_pag.png"/>
          <p:cNvPicPr>
            <a:picLocks noChangeAspect="1"/>
          </p:cNvPicPr>
          <p:nvPr/>
        </p:nvPicPr>
        <p:blipFill>
          <a:blip r:embed="rId3"/>
          <a:srcRect t="89860" r="92471"/>
          <a:stretch>
            <a:fillRect/>
          </a:stretch>
        </p:blipFill>
        <p:spPr>
          <a:xfrm>
            <a:off x="0" y="12325243"/>
            <a:ext cx="1376884" cy="1390757"/>
          </a:xfrm>
          <a:prstGeom prst="rect">
            <a:avLst/>
          </a:prstGeom>
          <a:ln w="12700">
            <a:miter lim="400000"/>
          </a:ln>
        </p:spPr>
      </p:pic>
      <p:sp>
        <p:nvSpPr>
          <p:cNvPr id="60" name="Número de diapositiva"/>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6</a:t>
            </a:fld>
            <a:endParaRPr dirty="0"/>
          </a:p>
        </p:txBody>
      </p:sp>
      <p:sp>
        <p:nvSpPr>
          <p:cNvPr id="61" name="Título de la página"/>
          <p:cNvSpPr txBox="1"/>
          <p:nvPr/>
        </p:nvSpPr>
        <p:spPr>
          <a:xfrm>
            <a:off x="1279618" y="2109050"/>
            <a:ext cx="21665452" cy="187760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r>
              <a:rPr lang="es-ES" sz="4400" b="1" dirty="0">
                <a:solidFill>
                  <a:srgbClr val="095190"/>
                </a:solidFill>
              </a:rPr>
              <a:t>HackForGood Canarias 2024</a:t>
            </a:r>
            <a:endParaRPr sz="4400" b="1" dirty="0"/>
          </a:p>
        </p:txBody>
      </p:sp>
      <p:sp>
        <p:nvSpPr>
          <p:cNvPr id="9" name="CuadroTexto 8">
            <a:extLst>
              <a:ext uri="{FF2B5EF4-FFF2-40B4-BE49-F238E27FC236}">
                <a16:creationId xmlns:a16="http://schemas.microsoft.com/office/drawing/2014/main" id="{D384EAE6-2C0D-494A-93C4-47514B5BF6D5}"/>
              </a:ext>
            </a:extLst>
          </p:cNvPr>
          <p:cNvSpPr txBox="1"/>
          <p:nvPr/>
        </p:nvSpPr>
        <p:spPr>
          <a:xfrm>
            <a:off x="17846548" y="12682660"/>
            <a:ext cx="5391824"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3200" b="0" i="0" u="none" strike="noStrike" cap="none" spc="0" normalizeH="0" baseline="0" dirty="0">
                <a:ln>
                  <a:noFill/>
                </a:ln>
                <a:solidFill>
                  <a:srgbClr val="0066A1"/>
                </a:solidFill>
                <a:effectLst/>
                <a:uFillTx/>
                <a:latin typeface="Rubik Regular" pitchFamily="2" charset="-79"/>
                <a:cs typeface="Rubik Regular" pitchFamily="2" charset="-79"/>
                <a:sym typeface="Helvetica Neue"/>
              </a:rPr>
              <a:t>Memoria de acciones 2024</a:t>
            </a:r>
          </a:p>
        </p:txBody>
      </p:sp>
      <p:sp>
        <p:nvSpPr>
          <p:cNvPr id="14" name="Cuerpo de texto">
            <a:extLst>
              <a:ext uri="{FF2B5EF4-FFF2-40B4-BE49-F238E27FC236}">
                <a16:creationId xmlns:a16="http://schemas.microsoft.com/office/drawing/2014/main" id="{50DA763E-2A05-4DE7-BB6D-704C8B4073B3}"/>
              </a:ext>
            </a:extLst>
          </p:cNvPr>
          <p:cNvSpPr txBox="1"/>
          <p:nvPr/>
        </p:nvSpPr>
        <p:spPr>
          <a:xfrm>
            <a:off x="2019289" y="3119770"/>
            <a:ext cx="11631032" cy="3380513"/>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Autofit/>
          </a:bodyPr>
          <a:lstStyle>
            <a:lvl1pPr algn="l">
              <a:spcBef>
                <a:spcPts val="5900"/>
              </a:spcBef>
              <a:defRPr sz="3600" b="0">
                <a:solidFill>
                  <a:srgbClr val="5E5E5E"/>
                </a:solidFill>
                <a:latin typeface="Rubik Regular"/>
                <a:ea typeface="Rubik Regular"/>
                <a:cs typeface="Rubik Regular"/>
                <a:sym typeface="Rubik Regular"/>
              </a:defRPr>
            </a:lvl1pPr>
          </a:lstStyle>
          <a:p>
            <a:pPr algn="just">
              <a:spcBef>
                <a:spcPts val="600"/>
              </a:spcBef>
            </a:pPr>
            <a:r>
              <a:rPr lang="es-ES" sz="2400" b="1" dirty="0">
                <a:solidFill>
                  <a:srgbClr val="0066A1"/>
                </a:solidFill>
              </a:rPr>
              <a:t>Fecha: </a:t>
            </a:r>
            <a:r>
              <a:rPr lang="es-ES" sz="2400" dirty="0">
                <a:solidFill>
                  <a:srgbClr val="555555"/>
                </a:solidFill>
              </a:rPr>
              <a:t>14 al 16 de marzo de 2024</a:t>
            </a:r>
          </a:p>
          <a:p>
            <a:pPr algn="just">
              <a:spcBef>
                <a:spcPts val="600"/>
              </a:spcBef>
            </a:pPr>
            <a:r>
              <a:rPr lang="es-ES" sz="2400" b="1" dirty="0">
                <a:solidFill>
                  <a:srgbClr val="0066A1"/>
                </a:solidFill>
              </a:rPr>
              <a:t>Participantes: </a:t>
            </a:r>
            <a:r>
              <a:rPr lang="es-ES" sz="2400" dirty="0">
                <a:solidFill>
                  <a:srgbClr val="555555"/>
                </a:solidFill>
              </a:rPr>
              <a:t>comunidad universitaria ULPGC</a:t>
            </a:r>
          </a:p>
        </p:txBody>
      </p:sp>
      <p:pic>
        <p:nvPicPr>
          <p:cNvPr id="16" name="Gráfico 15">
            <a:extLst>
              <a:ext uri="{FF2B5EF4-FFF2-40B4-BE49-F238E27FC236}">
                <a16:creationId xmlns:a16="http://schemas.microsoft.com/office/drawing/2014/main" id="{6483B4D4-283F-4059-9B42-7402701263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0540" y="4817136"/>
            <a:ext cx="252000" cy="325072"/>
          </a:xfrm>
          <a:prstGeom prst="rect">
            <a:avLst/>
          </a:prstGeom>
        </p:spPr>
      </p:pic>
      <p:pic>
        <p:nvPicPr>
          <p:cNvPr id="17" name="Gráfico 16">
            <a:extLst>
              <a:ext uri="{FF2B5EF4-FFF2-40B4-BE49-F238E27FC236}">
                <a16:creationId xmlns:a16="http://schemas.microsoft.com/office/drawing/2014/main" id="{34616AAB-EC5B-4410-AFA8-C8D7A1CADB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80540" y="4458559"/>
            <a:ext cx="252000" cy="253126"/>
          </a:xfrm>
          <a:prstGeom prst="rect">
            <a:avLst/>
          </a:prstGeom>
        </p:spPr>
      </p:pic>
      <p:pic>
        <p:nvPicPr>
          <p:cNvPr id="5" name="Imagen 4" descr="Interfaz de usuario gráfica, Texto&#10;&#10;Descripción generada automáticamente con confianza media">
            <a:extLst>
              <a:ext uri="{FF2B5EF4-FFF2-40B4-BE49-F238E27FC236}">
                <a16:creationId xmlns:a16="http://schemas.microsoft.com/office/drawing/2014/main" id="{07BBD1EA-92B1-2BA8-E56E-7178AEE61D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704" y="410627"/>
            <a:ext cx="8861537" cy="1440000"/>
          </a:xfrm>
          <a:prstGeom prst="rect">
            <a:avLst/>
          </a:prstGeom>
        </p:spPr>
      </p:pic>
      <p:pic>
        <p:nvPicPr>
          <p:cNvPr id="8" name="Gráfico 7">
            <a:hlinkClick r:id="rId9" action="ppaction://hlinksldjump"/>
            <a:extLst>
              <a:ext uri="{FF2B5EF4-FFF2-40B4-BE49-F238E27FC236}">
                <a16:creationId xmlns:a16="http://schemas.microsoft.com/office/drawing/2014/main" id="{922CE70B-5B00-78EF-601C-1599DBEBC87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238372" y="12533504"/>
            <a:ext cx="923925" cy="923925"/>
          </a:xfrm>
          <a:prstGeom prst="rect">
            <a:avLst/>
          </a:prstGeom>
        </p:spPr>
      </p:pic>
      <p:pic>
        <p:nvPicPr>
          <p:cNvPr id="28" name="Gráfico 27">
            <a:hlinkClick r:id="rId12"/>
            <a:extLst>
              <a:ext uri="{FF2B5EF4-FFF2-40B4-BE49-F238E27FC236}">
                <a16:creationId xmlns:a16="http://schemas.microsoft.com/office/drawing/2014/main" id="{E07B151A-B67A-2947-4600-88CFB636B27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963901" y="10706020"/>
            <a:ext cx="720000" cy="720000"/>
          </a:xfrm>
          <a:prstGeom prst="rect">
            <a:avLst/>
          </a:prstGeom>
        </p:spPr>
      </p:pic>
      <p:pic>
        <p:nvPicPr>
          <p:cNvPr id="32" name="Gráfico 31">
            <a:hlinkClick r:id="rId15"/>
            <a:extLst>
              <a:ext uri="{FF2B5EF4-FFF2-40B4-BE49-F238E27FC236}">
                <a16:creationId xmlns:a16="http://schemas.microsoft.com/office/drawing/2014/main" id="{EF99BCA5-6F27-DD1F-D837-BC4737C49EC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5686909" y="10778174"/>
            <a:ext cx="540000" cy="540000"/>
          </a:xfrm>
          <a:prstGeom prst="rect">
            <a:avLst/>
          </a:prstGeom>
        </p:spPr>
      </p:pic>
      <p:sp>
        <p:nvSpPr>
          <p:cNvPr id="18" name="Cuerpo de texto"/>
          <p:cNvSpPr txBox="1"/>
          <p:nvPr/>
        </p:nvSpPr>
        <p:spPr>
          <a:xfrm>
            <a:off x="2019289" y="6411729"/>
            <a:ext cx="11631032" cy="452387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Autofit/>
          </a:bodyPr>
          <a:lstStyle>
            <a:lvl1pPr algn="l">
              <a:spcBef>
                <a:spcPts val="5900"/>
              </a:spcBef>
              <a:defRPr sz="3600" b="0">
                <a:solidFill>
                  <a:srgbClr val="5E5E5E"/>
                </a:solidFill>
                <a:latin typeface="Rubik Regular"/>
                <a:ea typeface="Rubik Regular"/>
                <a:cs typeface="Rubik Regular"/>
                <a:sym typeface="Rubik Regular"/>
              </a:defRPr>
            </a:lvl1pPr>
          </a:lstStyle>
          <a:p>
            <a:pPr algn="just">
              <a:spcBef>
                <a:spcPts val="600"/>
              </a:spcBef>
            </a:pPr>
            <a:r>
              <a:rPr lang="es-ES" sz="2400" dirty="0"/>
              <a:t>El lema de la IX edición del hackathon de innovación social organizado simultáneamente por la Red de Cátedras Telefónica en busca de soluciones tecnológicas que ayuden a mejorar el mundo fue “Imaginémonos un mundo más sostenible”.</a:t>
            </a:r>
          </a:p>
          <a:p>
            <a:pPr algn="just">
              <a:spcBef>
                <a:spcPts val="600"/>
              </a:spcBef>
            </a:pPr>
            <a:endParaRPr lang="es-ES" sz="2400" dirty="0"/>
          </a:p>
          <a:p>
            <a:pPr algn="just">
              <a:spcBef>
                <a:spcPts val="600"/>
              </a:spcBef>
            </a:pPr>
            <a:r>
              <a:rPr lang="es-ES" sz="2400" dirty="0"/>
              <a:t>Dio comienzo con una jornada inspiracional en la que investigadores de la ULPGC acercaron a los hackers proyectos e iniciativas de sostenibilidad que se están desarrollando en la ULPGC y les propusieron retos relacionados con las mismas para que pudieran abordarlos durante el hackathon.</a:t>
            </a:r>
          </a:p>
          <a:p>
            <a:pPr algn="just">
              <a:spcBef>
                <a:spcPts val="600"/>
              </a:spcBef>
            </a:pPr>
            <a:endParaRPr lang="es-ES" sz="2400" dirty="0"/>
          </a:p>
          <a:p>
            <a:pPr algn="just">
              <a:spcBef>
                <a:spcPts val="600"/>
              </a:spcBef>
            </a:pPr>
            <a:r>
              <a:rPr lang="es-ES" sz="2400" dirty="0"/>
              <a:t>Los equipos contaron con el apoyo de mentoras y mentores, profesionales de reconocido prestigio en sus áreas, tres de ellos Hackers For Good en anteriores ediciones del hackathon. </a:t>
            </a:r>
          </a:p>
          <a:p>
            <a:pPr algn="just">
              <a:spcBef>
                <a:spcPts val="600"/>
              </a:spcBef>
            </a:pPr>
            <a:endParaRPr lang="es-ES" sz="2400" dirty="0"/>
          </a:p>
          <a:p>
            <a:pPr algn="just">
              <a:spcBef>
                <a:spcPts val="600"/>
              </a:spcBef>
            </a:pPr>
            <a:r>
              <a:rPr lang="es-ES" sz="2400" dirty="0"/>
              <a:t>HackForGood Canarias 2024 concluyó con la presentación de los proyectos desarrollados y la entrega de los premios locales.</a:t>
            </a:r>
          </a:p>
        </p:txBody>
      </p:sp>
      <p:pic>
        <p:nvPicPr>
          <p:cNvPr id="4" name="3 Imagen">
            <a:hlinkClick r:id="rId18"/>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088369" y="5267773"/>
            <a:ext cx="7200000" cy="5400000"/>
          </a:xfrm>
          <a:prstGeom prst="rect">
            <a:avLst/>
          </a:prstGeom>
          <a:ln w="28575">
            <a:solidFill>
              <a:srgbClr val="FFA100"/>
            </a:solidFill>
          </a:ln>
        </p:spPr>
      </p:pic>
      <p:pic>
        <p:nvPicPr>
          <p:cNvPr id="11" name="Gráfico 10">
            <a:hlinkClick r:id="rId18"/>
            <a:extLst>
              <a:ext uri="{FF2B5EF4-FFF2-40B4-BE49-F238E27FC236}">
                <a16:creationId xmlns:a16="http://schemas.microsoft.com/office/drawing/2014/main" id="{E8F230BE-B201-5279-E10B-F0CEE1D7911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1760797" y="10291184"/>
            <a:ext cx="1080000" cy="1080000"/>
          </a:xfrm>
          <a:prstGeom prst="rect">
            <a:avLst/>
          </a:prstGeom>
        </p:spPr>
      </p:pic>
    </p:spTree>
    <p:extLst>
      <p:ext uri="{BB962C8B-B14F-4D97-AF65-F5344CB8AC3E}">
        <p14:creationId xmlns:p14="http://schemas.microsoft.com/office/powerpoint/2010/main" val="402428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fondo_pag.png" descr="fondo_pag.png"/>
          <p:cNvPicPr>
            <a:picLocks noChangeAspect="1"/>
          </p:cNvPicPr>
          <p:nvPr/>
        </p:nvPicPr>
        <p:blipFill>
          <a:blip r:embed="rId3"/>
          <a:srcRect t="89860" r="92471"/>
          <a:stretch>
            <a:fillRect/>
          </a:stretch>
        </p:blipFill>
        <p:spPr>
          <a:xfrm>
            <a:off x="0" y="12325243"/>
            <a:ext cx="1376884" cy="1390757"/>
          </a:xfrm>
          <a:prstGeom prst="rect">
            <a:avLst/>
          </a:prstGeom>
          <a:ln w="12700">
            <a:miter lim="400000"/>
          </a:ln>
        </p:spPr>
      </p:pic>
      <p:sp>
        <p:nvSpPr>
          <p:cNvPr id="60" name="Número de diapositiva"/>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7</a:t>
            </a:fld>
            <a:endParaRPr dirty="0"/>
          </a:p>
        </p:txBody>
      </p:sp>
      <p:sp>
        <p:nvSpPr>
          <p:cNvPr id="61" name="Título de la página"/>
          <p:cNvSpPr txBox="1"/>
          <p:nvPr/>
        </p:nvSpPr>
        <p:spPr>
          <a:xfrm>
            <a:off x="1303681" y="2432900"/>
            <a:ext cx="21665452" cy="187760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r>
              <a:rPr lang="es-ES" sz="4400" b="1" dirty="0">
                <a:solidFill>
                  <a:srgbClr val="095190"/>
                </a:solidFill>
                <a:latin typeface="Rubik SemiBold" pitchFamily="2" charset="-79"/>
                <a:cs typeface="Rubik SemiBold" pitchFamily="2" charset="-79"/>
              </a:rPr>
              <a:t>BEST Course in Spring 2024 “Greensters, Inc. Ecological Transition” en colaboración con BEST Las Palmas</a:t>
            </a:r>
            <a:endParaRPr lang="es-ES" sz="4400" b="1" dirty="0">
              <a:solidFill>
                <a:srgbClr val="095190"/>
              </a:solidFill>
            </a:endParaRPr>
          </a:p>
        </p:txBody>
      </p:sp>
      <p:sp>
        <p:nvSpPr>
          <p:cNvPr id="62" name="Cuerpo de texto"/>
          <p:cNvSpPr txBox="1"/>
          <p:nvPr/>
        </p:nvSpPr>
        <p:spPr>
          <a:xfrm>
            <a:off x="2019289" y="6887979"/>
            <a:ext cx="11631032" cy="452387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Autofit/>
          </a:bodyPr>
          <a:lstStyle>
            <a:lvl1pPr algn="l">
              <a:spcBef>
                <a:spcPts val="5900"/>
              </a:spcBef>
              <a:defRPr sz="3600" b="0">
                <a:solidFill>
                  <a:srgbClr val="5E5E5E"/>
                </a:solidFill>
                <a:latin typeface="Rubik Regular"/>
                <a:ea typeface="Rubik Regular"/>
                <a:cs typeface="Rubik Regular"/>
                <a:sym typeface="Rubik Regular"/>
              </a:defRPr>
            </a:lvl1pPr>
          </a:lstStyle>
          <a:p>
            <a:pPr algn="just">
              <a:spcBef>
                <a:spcPts val="600"/>
              </a:spcBef>
            </a:pPr>
            <a:r>
              <a:rPr lang="es-ES" sz="2400" dirty="0"/>
              <a:t>La Cátedra Telefónica colaboró con la asociación BEST Las Palmas, facilitando la intervención de ponentes para 3 de las temáticas que se abordaron en el curso:</a:t>
            </a:r>
          </a:p>
          <a:p>
            <a:pPr algn="just">
              <a:spcBef>
                <a:spcPts val="600"/>
              </a:spcBef>
            </a:pPr>
            <a:r>
              <a:rPr lang="es-ES" sz="2400" dirty="0"/>
              <a:t>Bloques “2. Renewables energies and environment” y “3. Energy efficiency”, impartidos por los profesores de la ULPGC Fabián Déniz, Luis Mazorra, Eduardo Vega y Antonio Pulido.</a:t>
            </a:r>
          </a:p>
          <a:p>
            <a:pPr algn="just">
              <a:spcBef>
                <a:spcPts val="600"/>
              </a:spcBef>
            </a:pPr>
            <a:r>
              <a:rPr lang="es-ES" sz="2400" dirty="0"/>
              <a:t>Bloque “6. SDG: Moving on to action”, impartido por la profesora de la ULPGC Yen Elizabeth Lam González.</a:t>
            </a:r>
          </a:p>
          <a:p>
            <a:pPr algn="just">
              <a:spcBef>
                <a:spcPts val="600"/>
              </a:spcBef>
            </a:pPr>
            <a:endParaRPr lang="es-ES" sz="2400" dirty="0"/>
          </a:p>
          <a:p>
            <a:pPr algn="just">
              <a:spcBef>
                <a:spcPts val="600"/>
              </a:spcBef>
            </a:pPr>
            <a:r>
              <a:rPr lang="es-ES" sz="2400" dirty="0"/>
              <a:t>El objetivo del curso fue proporcionar formación adicional y complementaria a la que reciben los estudiantes en sus universidades. Se abordaron los principales desafíos que enfrentan las empresas en materia de transición ecológica, qué avances tecnológicos han surgido para abordarlos y cómo pueden contribuir los estudiantes, como futuros profesionales TIC, cuando se incorporen al mercado laboral.</a:t>
            </a:r>
          </a:p>
        </p:txBody>
      </p:sp>
      <p:sp>
        <p:nvSpPr>
          <p:cNvPr id="9" name="CuadroTexto 8">
            <a:extLst>
              <a:ext uri="{FF2B5EF4-FFF2-40B4-BE49-F238E27FC236}">
                <a16:creationId xmlns:a16="http://schemas.microsoft.com/office/drawing/2014/main" id="{D384EAE6-2C0D-494A-93C4-47514B5BF6D5}"/>
              </a:ext>
            </a:extLst>
          </p:cNvPr>
          <p:cNvSpPr txBox="1"/>
          <p:nvPr/>
        </p:nvSpPr>
        <p:spPr>
          <a:xfrm>
            <a:off x="17846548" y="12682660"/>
            <a:ext cx="5391824"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3200" b="0" i="0" u="none" strike="noStrike" cap="none" spc="0" normalizeH="0" baseline="0" dirty="0">
                <a:ln>
                  <a:noFill/>
                </a:ln>
                <a:solidFill>
                  <a:srgbClr val="0066A1"/>
                </a:solidFill>
                <a:effectLst/>
                <a:uFillTx/>
                <a:latin typeface="Rubik Regular" pitchFamily="2" charset="-79"/>
                <a:cs typeface="Rubik Regular" pitchFamily="2" charset="-79"/>
                <a:sym typeface="Helvetica Neue"/>
              </a:rPr>
              <a:t>Memoria de acciones 2024</a:t>
            </a:r>
          </a:p>
        </p:txBody>
      </p:sp>
      <p:sp>
        <p:nvSpPr>
          <p:cNvPr id="14" name="Cuerpo de texto">
            <a:extLst>
              <a:ext uri="{FF2B5EF4-FFF2-40B4-BE49-F238E27FC236}">
                <a16:creationId xmlns:a16="http://schemas.microsoft.com/office/drawing/2014/main" id="{50DA763E-2A05-4DE7-BB6D-704C8B4073B3}"/>
              </a:ext>
            </a:extLst>
          </p:cNvPr>
          <p:cNvSpPr txBox="1"/>
          <p:nvPr/>
        </p:nvSpPr>
        <p:spPr>
          <a:xfrm>
            <a:off x="2019289" y="4537275"/>
            <a:ext cx="11631032" cy="240366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Autofit/>
          </a:bodyPr>
          <a:lstStyle>
            <a:lvl1pPr algn="l">
              <a:spcBef>
                <a:spcPts val="5900"/>
              </a:spcBef>
              <a:defRPr sz="3600" b="0">
                <a:solidFill>
                  <a:srgbClr val="5E5E5E"/>
                </a:solidFill>
                <a:latin typeface="Rubik Regular"/>
                <a:ea typeface="Rubik Regular"/>
                <a:cs typeface="Rubik Regular"/>
                <a:sym typeface="Rubik Regular"/>
              </a:defRPr>
            </a:lvl1pPr>
          </a:lstStyle>
          <a:p>
            <a:pPr algn="just">
              <a:spcBef>
                <a:spcPts val="600"/>
              </a:spcBef>
            </a:pPr>
            <a:r>
              <a:rPr lang="es-ES" sz="2400" b="1" dirty="0">
                <a:solidFill>
                  <a:srgbClr val="0066A1"/>
                </a:solidFill>
              </a:rPr>
              <a:t>Fecha: </a:t>
            </a:r>
            <a:r>
              <a:rPr lang="es-ES" sz="2400" dirty="0">
                <a:solidFill>
                  <a:srgbClr val="555555"/>
                </a:solidFill>
              </a:rPr>
              <a:t>14 al 22 de marzo de 2024</a:t>
            </a:r>
          </a:p>
          <a:p>
            <a:pPr algn="just">
              <a:spcBef>
                <a:spcPts val="600"/>
              </a:spcBef>
            </a:pPr>
            <a:r>
              <a:rPr lang="es-ES" sz="2400" b="1" dirty="0">
                <a:solidFill>
                  <a:srgbClr val="0066A1"/>
                </a:solidFill>
              </a:rPr>
              <a:t>Ponentes: </a:t>
            </a:r>
            <a:r>
              <a:rPr lang="es-ES" sz="2400" dirty="0">
                <a:solidFill>
                  <a:srgbClr val="555555"/>
                </a:solidFill>
              </a:rPr>
              <a:t>profesores de la ULPGC</a:t>
            </a:r>
          </a:p>
          <a:p>
            <a:pPr algn="just">
              <a:spcBef>
                <a:spcPts val="600"/>
              </a:spcBef>
            </a:pPr>
            <a:r>
              <a:rPr lang="es-ES" sz="2400" b="1" dirty="0">
                <a:solidFill>
                  <a:srgbClr val="0066A1"/>
                </a:solidFill>
              </a:rPr>
              <a:t>Participantes: </a:t>
            </a:r>
            <a:r>
              <a:rPr lang="es-ES" sz="2400" dirty="0">
                <a:solidFill>
                  <a:srgbClr val="555555"/>
                </a:solidFill>
              </a:rPr>
              <a:t>22 estudiantes de universidades europeas</a:t>
            </a:r>
            <a:endParaRPr lang="es-ES" sz="2400" b="1" dirty="0">
              <a:solidFill>
                <a:srgbClr val="0066A1"/>
              </a:solidFill>
            </a:endParaRPr>
          </a:p>
        </p:txBody>
      </p:sp>
      <p:pic>
        <p:nvPicPr>
          <p:cNvPr id="16" name="Gráfico 15">
            <a:extLst>
              <a:ext uri="{FF2B5EF4-FFF2-40B4-BE49-F238E27FC236}">
                <a16:creationId xmlns:a16="http://schemas.microsoft.com/office/drawing/2014/main" id="{6483B4D4-283F-4059-9B42-7402701263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0540" y="6025322"/>
            <a:ext cx="252000" cy="325072"/>
          </a:xfrm>
          <a:prstGeom prst="rect">
            <a:avLst/>
          </a:prstGeom>
        </p:spPr>
      </p:pic>
      <p:pic>
        <p:nvPicPr>
          <p:cNvPr id="17" name="Gráfico 16">
            <a:extLst>
              <a:ext uri="{FF2B5EF4-FFF2-40B4-BE49-F238E27FC236}">
                <a16:creationId xmlns:a16="http://schemas.microsoft.com/office/drawing/2014/main" id="{34616AAB-EC5B-4410-AFA8-C8D7A1CADB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80540" y="5162411"/>
            <a:ext cx="252000" cy="253126"/>
          </a:xfrm>
          <a:prstGeom prst="rect">
            <a:avLst/>
          </a:prstGeom>
        </p:spPr>
      </p:pic>
      <p:pic>
        <p:nvPicPr>
          <p:cNvPr id="5" name="Imagen 4" descr="Interfaz de usuario gráfica, Texto&#10;&#10;Descripción generada automáticamente con confianza media">
            <a:extLst>
              <a:ext uri="{FF2B5EF4-FFF2-40B4-BE49-F238E27FC236}">
                <a16:creationId xmlns:a16="http://schemas.microsoft.com/office/drawing/2014/main" id="{07BBD1EA-92B1-2BA8-E56E-7178AEE61D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704" y="410627"/>
            <a:ext cx="8861537" cy="1440000"/>
          </a:xfrm>
          <a:prstGeom prst="rect">
            <a:avLst/>
          </a:prstGeom>
        </p:spPr>
      </p:pic>
      <p:pic>
        <p:nvPicPr>
          <p:cNvPr id="8" name="Gráfico 7">
            <a:hlinkClick r:id="rId9" action="ppaction://hlinksldjump"/>
            <a:extLst>
              <a:ext uri="{FF2B5EF4-FFF2-40B4-BE49-F238E27FC236}">
                <a16:creationId xmlns:a16="http://schemas.microsoft.com/office/drawing/2014/main" id="{922CE70B-5B00-78EF-601C-1599DBEBC87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238372" y="12533504"/>
            <a:ext cx="923925" cy="923925"/>
          </a:xfrm>
          <a:prstGeom prst="rect">
            <a:avLst/>
          </a:prstGeom>
        </p:spPr>
      </p:pic>
      <p:pic>
        <p:nvPicPr>
          <p:cNvPr id="3" name="Gráfico 2">
            <a:extLst>
              <a:ext uri="{FF2B5EF4-FFF2-40B4-BE49-F238E27FC236}">
                <a16:creationId xmlns:a16="http://schemas.microsoft.com/office/drawing/2014/main" id="{78E8633C-E101-3BD1-5362-5D732595D7D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87289" y="5599053"/>
            <a:ext cx="432000" cy="261562"/>
          </a:xfrm>
          <a:prstGeom prst="rect">
            <a:avLst/>
          </a:prstGeom>
        </p:spPr>
      </p:pic>
      <p:pic>
        <p:nvPicPr>
          <p:cNvPr id="18" name="Gráfico 10">
            <a:extLst>
              <a:ext uri="{FF2B5EF4-FFF2-40B4-BE49-F238E27FC236}">
                <a16:creationId xmlns:a16="http://schemas.microsoft.com/office/drawing/2014/main" id="{2F9020C5-EE75-EEAC-2B3B-3EDD1923EF4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flipH="1">
            <a:off x="1587289" y="7405799"/>
            <a:ext cx="360000" cy="337311"/>
          </a:xfrm>
          <a:prstGeom prst="rect">
            <a:avLst/>
          </a:prstGeom>
        </p:spPr>
      </p:pic>
      <p:pic>
        <p:nvPicPr>
          <p:cNvPr id="15" name="Gráfico 10">
            <a:extLst>
              <a:ext uri="{FF2B5EF4-FFF2-40B4-BE49-F238E27FC236}">
                <a16:creationId xmlns:a16="http://schemas.microsoft.com/office/drawing/2014/main" id="{2F9020C5-EE75-EEAC-2B3B-3EDD1923EF4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flipH="1">
            <a:off x="1587289" y="8600360"/>
            <a:ext cx="360000" cy="337311"/>
          </a:xfrm>
          <a:prstGeom prst="rect">
            <a:avLst/>
          </a:prstGeom>
        </p:spPr>
      </p:pic>
      <p:pic>
        <p:nvPicPr>
          <p:cNvPr id="2" name="1 Imagen"/>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834894" y="4310507"/>
            <a:ext cx="5400000" cy="7642848"/>
          </a:xfrm>
          <a:prstGeom prst="rect">
            <a:avLst/>
          </a:prstGeom>
          <a:ln w="28575">
            <a:solidFill>
              <a:srgbClr val="FFA100"/>
            </a:solidFill>
          </a:ln>
        </p:spPr>
      </p:pic>
    </p:spTree>
    <p:extLst>
      <p:ext uri="{BB962C8B-B14F-4D97-AF65-F5344CB8AC3E}">
        <p14:creationId xmlns:p14="http://schemas.microsoft.com/office/powerpoint/2010/main" val="202349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fondo_pag.png" descr="fondo_pag.png"/>
          <p:cNvPicPr>
            <a:picLocks noChangeAspect="1"/>
          </p:cNvPicPr>
          <p:nvPr/>
        </p:nvPicPr>
        <p:blipFill>
          <a:blip r:embed="rId3"/>
          <a:srcRect t="89860" r="92471"/>
          <a:stretch>
            <a:fillRect/>
          </a:stretch>
        </p:blipFill>
        <p:spPr>
          <a:xfrm>
            <a:off x="0" y="12325243"/>
            <a:ext cx="1376884" cy="1390757"/>
          </a:xfrm>
          <a:prstGeom prst="rect">
            <a:avLst/>
          </a:prstGeom>
          <a:ln w="12700">
            <a:miter lim="400000"/>
          </a:ln>
        </p:spPr>
      </p:pic>
      <p:sp>
        <p:nvSpPr>
          <p:cNvPr id="60" name="Número de diapositiva"/>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8</a:t>
            </a:fld>
            <a:endParaRPr dirty="0"/>
          </a:p>
        </p:txBody>
      </p:sp>
      <p:sp>
        <p:nvSpPr>
          <p:cNvPr id="61" name="Título de la página"/>
          <p:cNvSpPr txBox="1"/>
          <p:nvPr/>
        </p:nvSpPr>
        <p:spPr>
          <a:xfrm>
            <a:off x="1303681" y="2471000"/>
            <a:ext cx="21665452" cy="187760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r>
              <a:rPr lang="es-ES" sz="4400" b="1" dirty="0">
                <a:solidFill>
                  <a:srgbClr val="095190"/>
                </a:solidFill>
              </a:rPr>
              <a:t>Acto de reconocimiento a los premiados y premiadas del VII Concurso Cátedra Telefónica de la Universidad de Las Palmas de Gran Canaria</a:t>
            </a:r>
            <a:endParaRPr sz="4400" b="1" dirty="0"/>
          </a:p>
        </p:txBody>
      </p:sp>
      <p:sp>
        <p:nvSpPr>
          <p:cNvPr id="62" name="Cuerpo de texto"/>
          <p:cNvSpPr txBox="1"/>
          <p:nvPr/>
        </p:nvSpPr>
        <p:spPr>
          <a:xfrm>
            <a:off x="2019289" y="8178302"/>
            <a:ext cx="11631032" cy="452387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Autofit/>
          </a:bodyPr>
          <a:lstStyle>
            <a:lvl1pPr algn="l">
              <a:spcBef>
                <a:spcPts val="5900"/>
              </a:spcBef>
              <a:defRPr sz="3600" b="0">
                <a:solidFill>
                  <a:srgbClr val="5E5E5E"/>
                </a:solidFill>
                <a:latin typeface="Rubik Regular"/>
                <a:ea typeface="Rubik Regular"/>
                <a:cs typeface="Rubik Regular"/>
                <a:sym typeface="Rubik Regular"/>
              </a:defRPr>
            </a:lvl1pPr>
          </a:lstStyle>
          <a:p>
            <a:pPr algn="just">
              <a:spcBef>
                <a:spcPts val="600"/>
              </a:spcBef>
            </a:pPr>
            <a:r>
              <a:rPr lang="es-ES" sz="2400" dirty="0"/>
              <a:t>Durante el acto se hizo entrega de diploma acreditativo a los premiados y premiadas y los primeros premios en cada categoría de participación tuvieron la oportunidad de presentar brevemente su proyecto y explicar cómo la participación en el Concurso de la Cátedra Telefónica ULPGC ha contribuido a su desarrollo.</a:t>
            </a:r>
          </a:p>
          <a:p>
            <a:pPr algn="just">
              <a:spcBef>
                <a:spcPts val="600"/>
              </a:spcBef>
            </a:pPr>
            <a:endParaRPr lang="es-ES" sz="2400" dirty="0"/>
          </a:p>
          <a:p>
            <a:pPr algn="just">
              <a:spcBef>
                <a:spcPts val="600"/>
              </a:spcBef>
            </a:pPr>
            <a:r>
              <a:rPr lang="es-ES" sz="2400" dirty="0"/>
              <a:t>Las quince propuestas premiadas abarcaron temáticas como el abastecimiento de agua y luz a una escuela de Kenia, la implementación de un gemelo digital para predecir el pronóstico de pacientes hospitalizados, el desarrollo de técnicas para aplicar las imágenes hiperespectrales en el diagnóstico del cáncer de mama, el uso de cámaras como receptores de comunicaciones inalámbricas mediante IA y el uso de la realidad virtual para la enseñanza de medicina a los estudiantes de la ULPGC.</a:t>
            </a:r>
          </a:p>
        </p:txBody>
      </p:sp>
      <p:sp>
        <p:nvSpPr>
          <p:cNvPr id="9" name="CuadroTexto 8">
            <a:extLst>
              <a:ext uri="{FF2B5EF4-FFF2-40B4-BE49-F238E27FC236}">
                <a16:creationId xmlns:a16="http://schemas.microsoft.com/office/drawing/2014/main" id="{D384EAE6-2C0D-494A-93C4-47514B5BF6D5}"/>
              </a:ext>
            </a:extLst>
          </p:cNvPr>
          <p:cNvSpPr txBox="1"/>
          <p:nvPr/>
        </p:nvSpPr>
        <p:spPr>
          <a:xfrm>
            <a:off x="17846548" y="12682660"/>
            <a:ext cx="5391824"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3200" b="0" i="0" u="none" strike="noStrike" cap="none" spc="0" normalizeH="0" baseline="0" dirty="0">
                <a:ln>
                  <a:noFill/>
                </a:ln>
                <a:solidFill>
                  <a:srgbClr val="0066A1"/>
                </a:solidFill>
                <a:effectLst/>
                <a:uFillTx/>
                <a:latin typeface="Rubik Regular" pitchFamily="2" charset="-79"/>
                <a:cs typeface="Rubik Regular" pitchFamily="2" charset="-79"/>
                <a:sym typeface="Helvetica Neue"/>
              </a:rPr>
              <a:t>Memoria de acciones 2024</a:t>
            </a:r>
          </a:p>
        </p:txBody>
      </p:sp>
      <p:sp>
        <p:nvSpPr>
          <p:cNvPr id="14" name="Cuerpo de texto">
            <a:extLst>
              <a:ext uri="{FF2B5EF4-FFF2-40B4-BE49-F238E27FC236}">
                <a16:creationId xmlns:a16="http://schemas.microsoft.com/office/drawing/2014/main" id="{50DA763E-2A05-4DE7-BB6D-704C8B4073B3}"/>
              </a:ext>
            </a:extLst>
          </p:cNvPr>
          <p:cNvSpPr txBox="1"/>
          <p:nvPr/>
        </p:nvSpPr>
        <p:spPr>
          <a:xfrm>
            <a:off x="2019289" y="5370910"/>
            <a:ext cx="11631032" cy="240366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Autofit/>
          </a:bodyPr>
          <a:lstStyle>
            <a:lvl1pPr algn="l">
              <a:spcBef>
                <a:spcPts val="5900"/>
              </a:spcBef>
              <a:defRPr sz="3600" b="0">
                <a:solidFill>
                  <a:srgbClr val="5E5E5E"/>
                </a:solidFill>
                <a:latin typeface="Rubik Regular"/>
                <a:ea typeface="Rubik Regular"/>
                <a:cs typeface="Rubik Regular"/>
                <a:sym typeface="Rubik Regular"/>
              </a:defRPr>
            </a:lvl1pPr>
          </a:lstStyle>
          <a:p>
            <a:pPr algn="just">
              <a:spcBef>
                <a:spcPts val="600"/>
              </a:spcBef>
            </a:pPr>
            <a:r>
              <a:rPr lang="es-ES" sz="2400" b="1" dirty="0">
                <a:solidFill>
                  <a:srgbClr val="0066A1"/>
                </a:solidFill>
              </a:rPr>
              <a:t>Fecha: </a:t>
            </a:r>
            <a:r>
              <a:rPr lang="es-ES" sz="2400" dirty="0">
                <a:solidFill>
                  <a:srgbClr val="555555"/>
                </a:solidFill>
              </a:rPr>
              <a:t>2 de abril de 2024</a:t>
            </a:r>
          </a:p>
          <a:p>
            <a:pPr algn="just">
              <a:spcBef>
                <a:spcPts val="600"/>
              </a:spcBef>
            </a:pPr>
            <a:r>
              <a:rPr lang="es-ES" sz="2400" b="1" dirty="0">
                <a:solidFill>
                  <a:srgbClr val="0066A1"/>
                </a:solidFill>
              </a:rPr>
              <a:t>Ponentes: </a:t>
            </a:r>
            <a:r>
              <a:rPr lang="es-ES" sz="2400" dirty="0">
                <a:solidFill>
                  <a:srgbClr val="555555"/>
                </a:solidFill>
              </a:rPr>
              <a:t>premiados con el primer premio de cada categoría en el VII Concurso Cátedra Telefónica ULPGC</a:t>
            </a:r>
          </a:p>
          <a:p>
            <a:pPr algn="just">
              <a:spcBef>
                <a:spcPts val="600"/>
              </a:spcBef>
            </a:pPr>
            <a:r>
              <a:rPr lang="es-ES" sz="2400" b="1" dirty="0">
                <a:solidFill>
                  <a:srgbClr val="0066A1"/>
                </a:solidFill>
              </a:rPr>
              <a:t>Participantes: </a:t>
            </a:r>
          </a:p>
          <a:p>
            <a:pPr algn="just">
              <a:spcBef>
                <a:spcPts val="600"/>
              </a:spcBef>
            </a:pPr>
            <a:r>
              <a:rPr lang="es-ES" sz="2400" dirty="0">
                <a:solidFill>
                  <a:srgbClr val="555555"/>
                </a:solidFill>
              </a:rPr>
              <a:t>Rector de la ULPGC</a:t>
            </a:r>
          </a:p>
          <a:p>
            <a:pPr algn="just">
              <a:spcBef>
                <a:spcPts val="600"/>
              </a:spcBef>
            </a:pPr>
            <a:r>
              <a:rPr lang="es-ES" sz="2400" dirty="0">
                <a:solidFill>
                  <a:srgbClr val="555555"/>
                </a:solidFill>
              </a:rPr>
              <a:t>Director de Telefónica en Canarias</a:t>
            </a:r>
          </a:p>
          <a:p>
            <a:pPr algn="just">
              <a:spcBef>
                <a:spcPts val="600"/>
              </a:spcBef>
            </a:pPr>
            <a:r>
              <a:rPr lang="es-ES" sz="2400" dirty="0">
                <a:solidFill>
                  <a:srgbClr val="555555"/>
                </a:solidFill>
              </a:rPr>
              <a:t>Director de Alumni y Formación Transversal de la ULPGC</a:t>
            </a:r>
          </a:p>
        </p:txBody>
      </p:sp>
      <p:pic>
        <p:nvPicPr>
          <p:cNvPr id="16" name="Gráfico 15">
            <a:extLst>
              <a:ext uri="{FF2B5EF4-FFF2-40B4-BE49-F238E27FC236}">
                <a16:creationId xmlns:a16="http://schemas.microsoft.com/office/drawing/2014/main" id="{6483B4D4-283F-4059-9B42-7402701263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0540" y="6001262"/>
            <a:ext cx="252000" cy="325072"/>
          </a:xfrm>
          <a:prstGeom prst="rect">
            <a:avLst/>
          </a:prstGeom>
        </p:spPr>
      </p:pic>
      <p:pic>
        <p:nvPicPr>
          <p:cNvPr id="17" name="Gráfico 16">
            <a:extLst>
              <a:ext uri="{FF2B5EF4-FFF2-40B4-BE49-F238E27FC236}">
                <a16:creationId xmlns:a16="http://schemas.microsoft.com/office/drawing/2014/main" id="{34616AAB-EC5B-4410-AFA8-C8D7A1CADB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80540" y="5182464"/>
            <a:ext cx="252000" cy="253126"/>
          </a:xfrm>
          <a:prstGeom prst="rect">
            <a:avLst/>
          </a:prstGeom>
        </p:spPr>
      </p:pic>
      <p:pic>
        <p:nvPicPr>
          <p:cNvPr id="5" name="Imagen 4" descr="Interfaz de usuario gráfica, Texto&#10;&#10;Descripción generada automáticamente con confianza media">
            <a:extLst>
              <a:ext uri="{FF2B5EF4-FFF2-40B4-BE49-F238E27FC236}">
                <a16:creationId xmlns:a16="http://schemas.microsoft.com/office/drawing/2014/main" id="{07BBD1EA-92B1-2BA8-E56E-7178AEE61D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704" y="410627"/>
            <a:ext cx="8861537" cy="1440000"/>
          </a:xfrm>
          <a:prstGeom prst="rect">
            <a:avLst/>
          </a:prstGeom>
        </p:spPr>
      </p:pic>
      <p:pic>
        <p:nvPicPr>
          <p:cNvPr id="8" name="Gráfico 7">
            <a:hlinkClick r:id="rId9" action="ppaction://hlinksldjump"/>
            <a:extLst>
              <a:ext uri="{FF2B5EF4-FFF2-40B4-BE49-F238E27FC236}">
                <a16:creationId xmlns:a16="http://schemas.microsoft.com/office/drawing/2014/main" id="{922CE70B-5B00-78EF-601C-1599DBEBC87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238372" y="12533504"/>
            <a:ext cx="923925" cy="923925"/>
          </a:xfrm>
          <a:prstGeom prst="rect">
            <a:avLst/>
          </a:prstGeom>
        </p:spPr>
      </p:pic>
      <p:pic>
        <p:nvPicPr>
          <p:cNvPr id="3" name="Gráfico 2">
            <a:extLst>
              <a:ext uri="{FF2B5EF4-FFF2-40B4-BE49-F238E27FC236}">
                <a16:creationId xmlns:a16="http://schemas.microsoft.com/office/drawing/2014/main" id="{78E8633C-E101-3BD1-5362-5D732595D7D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87289" y="5594043"/>
            <a:ext cx="432000" cy="261562"/>
          </a:xfrm>
          <a:prstGeom prst="rect">
            <a:avLst/>
          </a:prstGeom>
        </p:spPr>
      </p:pic>
      <p:pic>
        <p:nvPicPr>
          <p:cNvPr id="19" name="Gráfico 18">
            <a:hlinkClick r:id="rId14"/>
            <a:extLst>
              <a:ext uri="{FF2B5EF4-FFF2-40B4-BE49-F238E27FC236}">
                <a16:creationId xmlns:a16="http://schemas.microsoft.com/office/drawing/2014/main" id="{1FA83026-3C26-63C3-4975-85AB40911C4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978965" y="10992863"/>
            <a:ext cx="720000" cy="720000"/>
          </a:xfrm>
          <a:prstGeom prst="rect">
            <a:avLst/>
          </a:prstGeom>
        </p:spPr>
      </p:pic>
      <p:pic>
        <p:nvPicPr>
          <p:cNvPr id="7" name="Gráfico 6">
            <a:hlinkClick r:id="rId17"/>
            <a:extLst>
              <a:ext uri="{FF2B5EF4-FFF2-40B4-BE49-F238E27FC236}">
                <a16:creationId xmlns:a16="http://schemas.microsoft.com/office/drawing/2014/main" id="{53DF2C8A-66B4-8ED8-C6E5-B24CB1334FC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5683808" y="11059539"/>
            <a:ext cx="540000" cy="540000"/>
          </a:xfrm>
          <a:prstGeom prst="rect">
            <a:avLst/>
          </a:prstGeom>
        </p:spPr>
      </p:pic>
      <p:pic>
        <p:nvPicPr>
          <p:cNvPr id="4" name="3 Imagen">
            <a:hlinkClick r:id="rId20"/>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5065686" y="6153662"/>
            <a:ext cx="7200000" cy="4798828"/>
          </a:xfrm>
          <a:prstGeom prst="rect">
            <a:avLst/>
          </a:prstGeom>
          <a:ln w="28575">
            <a:solidFill>
              <a:srgbClr val="FFA100"/>
            </a:solidFill>
          </a:ln>
        </p:spPr>
      </p:pic>
      <p:pic>
        <p:nvPicPr>
          <p:cNvPr id="11" name="Gráfico 10">
            <a:hlinkClick r:id="rId20"/>
            <a:extLst>
              <a:ext uri="{FF2B5EF4-FFF2-40B4-BE49-F238E27FC236}">
                <a16:creationId xmlns:a16="http://schemas.microsoft.com/office/drawing/2014/main" id="{E8F230BE-B201-5279-E10B-F0CEE1D7911A}"/>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1746232" y="10554970"/>
            <a:ext cx="1080000" cy="1080000"/>
          </a:xfrm>
          <a:prstGeom prst="rect">
            <a:avLst/>
          </a:prstGeom>
        </p:spPr>
      </p:pic>
    </p:spTree>
    <p:extLst>
      <p:ext uri="{BB962C8B-B14F-4D97-AF65-F5344CB8AC3E}">
        <p14:creationId xmlns:p14="http://schemas.microsoft.com/office/powerpoint/2010/main" val="120737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fondo_pag.png" descr="fondo_pag.png"/>
          <p:cNvPicPr>
            <a:picLocks noChangeAspect="1"/>
          </p:cNvPicPr>
          <p:nvPr/>
        </p:nvPicPr>
        <p:blipFill>
          <a:blip r:embed="rId3"/>
          <a:srcRect t="89860" r="92471"/>
          <a:stretch>
            <a:fillRect/>
          </a:stretch>
        </p:blipFill>
        <p:spPr>
          <a:xfrm>
            <a:off x="0" y="12325243"/>
            <a:ext cx="1376884" cy="1390757"/>
          </a:xfrm>
          <a:prstGeom prst="rect">
            <a:avLst/>
          </a:prstGeom>
          <a:ln w="12700">
            <a:miter lim="400000"/>
          </a:ln>
        </p:spPr>
      </p:pic>
      <p:sp>
        <p:nvSpPr>
          <p:cNvPr id="60" name="Número de diapositiva"/>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9</a:t>
            </a:fld>
            <a:endParaRPr dirty="0"/>
          </a:p>
        </p:txBody>
      </p:sp>
      <p:sp>
        <p:nvSpPr>
          <p:cNvPr id="61" name="Título de la página"/>
          <p:cNvSpPr txBox="1"/>
          <p:nvPr/>
        </p:nvSpPr>
        <p:spPr>
          <a:xfrm>
            <a:off x="1303681" y="2109050"/>
            <a:ext cx="21665452" cy="187760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r>
              <a:rPr lang="es-ES" sz="4400" b="1" dirty="0">
                <a:solidFill>
                  <a:srgbClr val="095190"/>
                </a:solidFill>
              </a:rPr>
              <a:t>Imaginémonos sin límites, con Ferrán Adrià en la ULPGC</a:t>
            </a:r>
            <a:endParaRPr sz="4400" b="1" dirty="0"/>
          </a:p>
        </p:txBody>
      </p:sp>
      <p:sp>
        <p:nvSpPr>
          <p:cNvPr id="62" name="Cuerpo de texto"/>
          <p:cNvSpPr txBox="1"/>
          <p:nvPr/>
        </p:nvSpPr>
        <p:spPr>
          <a:xfrm>
            <a:off x="2019289" y="8136780"/>
            <a:ext cx="11631032" cy="452387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Autofit/>
          </a:bodyPr>
          <a:lstStyle>
            <a:lvl1pPr algn="l">
              <a:spcBef>
                <a:spcPts val="5900"/>
              </a:spcBef>
              <a:defRPr sz="3600" b="0">
                <a:solidFill>
                  <a:srgbClr val="5E5E5E"/>
                </a:solidFill>
                <a:latin typeface="Rubik Regular"/>
                <a:ea typeface="Rubik Regular"/>
                <a:cs typeface="Rubik Regular"/>
                <a:sym typeface="Rubik Regular"/>
              </a:defRPr>
            </a:lvl1pPr>
          </a:lstStyle>
          <a:p>
            <a:pPr algn="just">
              <a:spcBef>
                <a:spcPts val="600"/>
              </a:spcBef>
            </a:pPr>
            <a:r>
              <a:rPr lang="es-ES" sz="2400" dirty="0"/>
              <a:t>La ULPGC fue una de las 9 universidades con Cátedra Telefónica seleccionadas para acoger la “Gira Centenario Telefónica en universidades” de Ferrán Adrià.</a:t>
            </a:r>
          </a:p>
          <a:p>
            <a:pPr algn="just">
              <a:spcBef>
                <a:spcPts val="600"/>
              </a:spcBef>
            </a:pPr>
            <a:endParaRPr lang="es-ES" sz="2400" dirty="0"/>
          </a:p>
          <a:p>
            <a:pPr algn="just">
              <a:spcBef>
                <a:spcPts val="600"/>
              </a:spcBef>
            </a:pPr>
            <a:r>
              <a:rPr lang="es-ES" sz="2400" dirty="0"/>
              <a:t>Ferrán Adrià explicó a los estudiantes la Metodología Sapiens y les lanzó el desafío creativo “Challenge elBulli1846”, para aplicar dicha metodología a un Trabajo Fin de Grado, un Trabajo Fin de Máster o un proyecto de una asignatura. </a:t>
            </a:r>
          </a:p>
          <a:p>
            <a:pPr algn="just">
              <a:spcBef>
                <a:spcPts val="600"/>
              </a:spcBef>
            </a:pPr>
            <a:endParaRPr lang="es-ES" sz="2400" dirty="0"/>
          </a:p>
          <a:p>
            <a:pPr algn="just">
              <a:spcBef>
                <a:spcPts val="600"/>
              </a:spcBef>
            </a:pPr>
            <a:r>
              <a:rPr lang="es-ES" sz="2400" dirty="0"/>
              <a:t>Posteriormente se celebró el workshop “Dos ingredientes: crear e innovar”, con profesores e investigadores de la universidad.</a:t>
            </a:r>
          </a:p>
        </p:txBody>
      </p:sp>
      <p:sp>
        <p:nvSpPr>
          <p:cNvPr id="9" name="CuadroTexto 8">
            <a:extLst>
              <a:ext uri="{FF2B5EF4-FFF2-40B4-BE49-F238E27FC236}">
                <a16:creationId xmlns:a16="http://schemas.microsoft.com/office/drawing/2014/main" id="{D384EAE6-2C0D-494A-93C4-47514B5BF6D5}"/>
              </a:ext>
            </a:extLst>
          </p:cNvPr>
          <p:cNvSpPr txBox="1"/>
          <p:nvPr/>
        </p:nvSpPr>
        <p:spPr>
          <a:xfrm>
            <a:off x="17846548" y="12682660"/>
            <a:ext cx="5391824"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3200" b="0" i="0" u="none" strike="noStrike" cap="none" spc="0" normalizeH="0" baseline="0" dirty="0">
                <a:ln>
                  <a:noFill/>
                </a:ln>
                <a:solidFill>
                  <a:srgbClr val="0066A1"/>
                </a:solidFill>
                <a:effectLst/>
                <a:uFillTx/>
                <a:latin typeface="Rubik Regular" pitchFamily="2" charset="-79"/>
                <a:cs typeface="Rubik Regular" pitchFamily="2" charset="-79"/>
                <a:sym typeface="Helvetica Neue"/>
              </a:rPr>
              <a:t>Memoria de acciones 2024</a:t>
            </a:r>
          </a:p>
        </p:txBody>
      </p:sp>
      <p:sp>
        <p:nvSpPr>
          <p:cNvPr id="14" name="Cuerpo de texto">
            <a:extLst>
              <a:ext uri="{FF2B5EF4-FFF2-40B4-BE49-F238E27FC236}">
                <a16:creationId xmlns:a16="http://schemas.microsoft.com/office/drawing/2014/main" id="{50DA763E-2A05-4DE7-BB6D-704C8B4073B3}"/>
              </a:ext>
            </a:extLst>
          </p:cNvPr>
          <p:cNvSpPr txBox="1"/>
          <p:nvPr/>
        </p:nvSpPr>
        <p:spPr>
          <a:xfrm>
            <a:off x="2019289" y="5142310"/>
            <a:ext cx="11631032" cy="240366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Autofit/>
          </a:bodyPr>
          <a:lstStyle>
            <a:lvl1pPr algn="l">
              <a:spcBef>
                <a:spcPts val="5900"/>
              </a:spcBef>
              <a:defRPr sz="3600" b="0">
                <a:solidFill>
                  <a:srgbClr val="5E5E5E"/>
                </a:solidFill>
                <a:latin typeface="Rubik Regular"/>
                <a:ea typeface="Rubik Regular"/>
                <a:cs typeface="Rubik Regular"/>
                <a:sym typeface="Rubik Regular"/>
              </a:defRPr>
            </a:lvl1pPr>
          </a:lstStyle>
          <a:p>
            <a:pPr algn="just">
              <a:spcBef>
                <a:spcPts val="600"/>
              </a:spcBef>
            </a:pPr>
            <a:r>
              <a:rPr lang="es-ES" sz="2400" b="1" dirty="0">
                <a:solidFill>
                  <a:srgbClr val="0066A1"/>
                </a:solidFill>
              </a:rPr>
              <a:t>Fecha: </a:t>
            </a:r>
            <a:r>
              <a:rPr lang="es-ES" sz="2400" dirty="0">
                <a:solidFill>
                  <a:srgbClr val="555555"/>
                </a:solidFill>
              </a:rPr>
              <a:t>5 de abril de 2024</a:t>
            </a:r>
          </a:p>
          <a:p>
            <a:pPr algn="just">
              <a:spcBef>
                <a:spcPts val="600"/>
              </a:spcBef>
            </a:pPr>
            <a:r>
              <a:rPr lang="es-ES" sz="2400" b="1" dirty="0">
                <a:solidFill>
                  <a:srgbClr val="0066A1"/>
                </a:solidFill>
              </a:rPr>
              <a:t>Ponentes: </a:t>
            </a:r>
            <a:endParaRPr lang="es-ES" sz="2400" dirty="0">
              <a:solidFill>
                <a:srgbClr val="555555"/>
              </a:solidFill>
            </a:endParaRPr>
          </a:p>
          <a:p>
            <a:pPr algn="just">
              <a:spcBef>
                <a:spcPts val="600"/>
              </a:spcBef>
            </a:pPr>
            <a:r>
              <a:rPr lang="es-ES" sz="2400" dirty="0">
                <a:solidFill>
                  <a:srgbClr val="555555"/>
                </a:solidFill>
              </a:rPr>
              <a:t>Ferrán Adrià</a:t>
            </a:r>
          </a:p>
          <a:p>
            <a:pPr algn="just">
              <a:spcBef>
                <a:spcPts val="600"/>
              </a:spcBef>
            </a:pPr>
            <a:r>
              <a:rPr lang="es-ES" sz="2400" dirty="0">
                <a:solidFill>
                  <a:srgbClr val="555555"/>
                </a:solidFill>
              </a:rPr>
              <a:t>Laura Rus, de la Red de Cátedras Telefónica</a:t>
            </a:r>
          </a:p>
          <a:p>
            <a:pPr algn="just">
              <a:spcBef>
                <a:spcPts val="600"/>
              </a:spcBef>
            </a:pPr>
            <a:r>
              <a:rPr lang="es-ES" sz="2400" b="1" dirty="0">
                <a:solidFill>
                  <a:srgbClr val="0066A1"/>
                </a:solidFill>
              </a:rPr>
              <a:t>Participantes: </a:t>
            </a:r>
          </a:p>
          <a:p>
            <a:pPr algn="just">
              <a:spcBef>
                <a:spcPts val="600"/>
              </a:spcBef>
            </a:pPr>
            <a:r>
              <a:rPr lang="es-ES" sz="2400" dirty="0">
                <a:solidFill>
                  <a:srgbClr val="555555"/>
                </a:solidFill>
              </a:rPr>
              <a:t>Rector de la ULPGC</a:t>
            </a:r>
          </a:p>
          <a:p>
            <a:pPr algn="just">
              <a:spcBef>
                <a:spcPts val="600"/>
              </a:spcBef>
            </a:pPr>
            <a:r>
              <a:rPr lang="es-ES" sz="2400" dirty="0">
                <a:solidFill>
                  <a:srgbClr val="555555"/>
                </a:solidFill>
              </a:rPr>
              <a:t>Presidente del Gobierno de Canarias</a:t>
            </a:r>
          </a:p>
          <a:p>
            <a:pPr algn="just">
              <a:spcBef>
                <a:spcPts val="600"/>
              </a:spcBef>
            </a:pPr>
            <a:r>
              <a:rPr lang="es-ES" sz="2400" dirty="0">
                <a:solidFill>
                  <a:srgbClr val="555555"/>
                </a:solidFill>
              </a:rPr>
              <a:t>Alcaldesa de Las Palmas de Gran Canaria</a:t>
            </a:r>
          </a:p>
          <a:p>
            <a:pPr algn="just">
              <a:spcBef>
                <a:spcPts val="600"/>
              </a:spcBef>
            </a:pPr>
            <a:r>
              <a:rPr lang="es-ES" sz="2400" dirty="0">
                <a:solidFill>
                  <a:srgbClr val="555555"/>
                </a:solidFill>
              </a:rPr>
              <a:t>Director de Telefónica en Canarias</a:t>
            </a:r>
          </a:p>
        </p:txBody>
      </p:sp>
      <p:pic>
        <p:nvPicPr>
          <p:cNvPr id="16" name="Gráfico 15">
            <a:extLst>
              <a:ext uri="{FF2B5EF4-FFF2-40B4-BE49-F238E27FC236}">
                <a16:creationId xmlns:a16="http://schemas.microsoft.com/office/drawing/2014/main" id="{6483B4D4-283F-4059-9B42-7402701263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0540" y="6172712"/>
            <a:ext cx="252000" cy="325072"/>
          </a:xfrm>
          <a:prstGeom prst="rect">
            <a:avLst/>
          </a:prstGeom>
        </p:spPr>
      </p:pic>
      <p:pic>
        <p:nvPicPr>
          <p:cNvPr id="17" name="Gráfico 16">
            <a:extLst>
              <a:ext uri="{FF2B5EF4-FFF2-40B4-BE49-F238E27FC236}">
                <a16:creationId xmlns:a16="http://schemas.microsoft.com/office/drawing/2014/main" id="{34616AAB-EC5B-4410-AFA8-C8D7A1CADB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80540" y="4458564"/>
            <a:ext cx="252000" cy="253126"/>
          </a:xfrm>
          <a:prstGeom prst="rect">
            <a:avLst/>
          </a:prstGeom>
        </p:spPr>
      </p:pic>
      <p:pic>
        <p:nvPicPr>
          <p:cNvPr id="5" name="Imagen 4" descr="Interfaz de usuario gráfica, Texto&#10;&#10;Descripción generada automáticamente con confianza media">
            <a:extLst>
              <a:ext uri="{FF2B5EF4-FFF2-40B4-BE49-F238E27FC236}">
                <a16:creationId xmlns:a16="http://schemas.microsoft.com/office/drawing/2014/main" id="{07BBD1EA-92B1-2BA8-E56E-7178AEE61D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704" y="410627"/>
            <a:ext cx="8861537" cy="1440000"/>
          </a:xfrm>
          <a:prstGeom prst="rect">
            <a:avLst/>
          </a:prstGeom>
        </p:spPr>
      </p:pic>
      <p:pic>
        <p:nvPicPr>
          <p:cNvPr id="8" name="Gráfico 7">
            <a:hlinkClick r:id="rId9" action="ppaction://hlinksldjump"/>
            <a:extLst>
              <a:ext uri="{FF2B5EF4-FFF2-40B4-BE49-F238E27FC236}">
                <a16:creationId xmlns:a16="http://schemas.microsoft.com/office/drawing/2014/main" id="{922CE70B-5B00-78EF-601C-1599DBEBC87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238372" y="12533504"/>
            <a:ext cx="923925" cy="923925"/>
          </a:xfrm>
          <a:prstGeom prst="rect">
            <a:avLst/>
          </a:prstGeom>
        </p:spPr>
      </p:pic>
      <p:pic>
        <p:nvPicPr>
          <p:cNvPr id="3" name="Gráfico 2">
            <a:extLst>
              <a:ext uri="{FF2B5EF4-FFF2-40B4-BE49-F238E27FC236}">
                <a16:creationId xmlns:a16="http://schemas.microsoft.com/office/drawing/2014/main" id="{78E8633C-E101-3BD1-5362-5D732595D7D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87289" y="4889193"/>
            <a:ext cx="432000" cy="261562"/>
          </a:xfrm>
          <a:prstGeom prst="rect">
            <a:avLst/>
          </a:prstGeom>
        </p:spPr>
      </p:pic>
      <p:pic>
        <p:nvPicPr>
          <p:cNvPr id="19" name="Gráfico 18">
            <a:hlinkClick r:id="rId14"/>
            <a:extLst>
              <a:ext uri="{FF2B5EF4-FFF2-40B4-BE49-F238E27FC236}">
                <a16:creationId xmlns:a16="http://schemas.microsoft.com/office/drawing/2014/main" id="{1FA83026-3C26-63C3-4975-85AB40911C4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978965" y="10088638"/>
            <a:ext cx="720000" cy="720000"/>
          </a:xfrm>
          <a:prstGeom prst="rect">
            <a:avLst/>
          </a:prstGeom>
        </p:spPr>
      </p:pic>
      <p:pic>
        <p:nvPicPr>
          <p:cNvPr id="7" name="Gráfico 6">
            <a:hlinkClick r:id="rId17"/>
            <a:extLst>
              <a:ext uri="{FF2B5EF4-FFF2-40B4-BE49-F238E27FC236}">
                <a16:creationId xmlns:a16="http://schemas.microsoft.com/office/drawing/2014/main" id="{53DF2C8A-66B4-8ED8-C6E5-B24CB1334FC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5683808" y="10155314"/>
            <a:ext cx="540000" cy="540000"/>
          </a:xfrm>
          <a:prstGeom prst="rect">
            <a:avLst/>
          </a:prstGeom>
        </p:spPr>
      </p:pic>
      <p:pic>
        <p:nvPicPr>
          <p:cNvPr id="4" name="3 Imagen">
            <a:hlinkClick r:id="rId20"/>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5109982" y="5308293"/>
            <a:ext cx="7200000" cy="4803004"/>
          </a:xfrm>
          <a:prstGeom prst="rect">
            <a:avLst/>
          </a:prstGeom>
          <a:ln w="28575">
            <a:solidFill>
              <a:srgbClr val="FFA100"/>
            </a:solidFill>
          </a:ln>
        </p:spPr>
      </p:pic>
      <p:pic>
        <p:nvPicPr>
          <p:cNvPr id="11" name="Gráfico 10">
            <a:hlinkClick r:id="rId20"/>
            <a:extLst>
              <a:ext uri="{FF2B5EF4-FFF2-40B4-BE49-F238E27FC236}">
                <a16:creationId xmlns:a16="http://schemas.microsoft.com/office/drawing/2014/main" id="{E8F230BE-B201-5279-E10B-F0CEE1D7911A}"/>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1769982" y="9711845"/>
            <a:ext cx="1080000" cy="1080000"/>
          </a:xfrm>
          <a:prstGeom prst="rect">
            <a:avLst/>
          </a:prstGeom>
        </p:spPr>
      </p:pic>
    </p:spTree>
    <p:extLst>
      <p:ext uri="{BB962C8B-B14F-4D97-AF65-F5344CB8AC3E}">
        <p14:creationId xmlns:p14="http://schemas.microsoft.com/office/powerpoint/2010/main" val="3121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Rubik Bold"/>
        <a:ea typeface="Rubik Bold"/>
        <a:cs typeface="Rubik Bold"/>
      </a:majorFont>
      <a:minorFont>
        <a:latin typeface="Rubik Bold"/>
        <a:ea typeface="Rubik Bold"/>
        <a:cs typeface="Rubik Bold"/>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Rubik Bold"/>
        <a:ea typeface="Rubik Bold"/>
        <a:cs typeface="Rubik Bold"/>
      </a:majorFont>
      <a:minorFont>
        <a:latin typeface="Rubik Bold"/>
        <a:ea typeface="Rubik Bold"/>
        <a:cs typeface="Rubik Bold"/>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8933</TotalTime>
  <Words>2093</Words>
  <Application>Microsoft Office PowerPoint</Application>
  <PresentationFormat>Personalizado</PresentationFormat>
  <Paragraphs>195</Paragraphs>
  <Slides>14</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Helvetica Neue</vt:lpstr>
      <vt:lpstr>Helvetica Neue Medium</vt:lpstr>
      <vt:lpstr>Rubik Bold</vt:lpstr>
      <vt:lpstr>Rubik Medium</vt:lpstr>
      <vt:lpstr>Rubik Regular</vt:lpstr>
      <vt:lpstr>Rubik SemiBold</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ponencia que puede ser muy grande como podemos ver en este ejemplo que reflejamos</dc:title>
  <dc:creator>Kira</dc:creator>
  <cp:lastModifiedBy>KIRA DEL CARMEN SOSA GUTIERREZ</cp:lastModifiedBy>
  <cp:revision>507</cp:revision>
  <dcterms:modified xsi:type="dcterms:W3CDTF">2024-12-03T22:01:49Z</dcterms:modified>
</cp:coreProperties>
</file>