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89" r:id="rId2"/>
    <p:sldId id="260" r:id="rId3"/>
    <p:sldId id="291" r:id="rId4"/>
    <p:sldId id="328" r:id="rId5"/>
    <p:sldId id="319" r:id="rId6"/>
    <p:sldId id="329" r:id="rId7"/>
    <p:sldId id="313" r:id="rId8"/>
    <p:sldId id="323" r:id="rId9"/>
    <p:sldId id="311" r:id="rId10"/>
    <p:sldId id="325" r:id="rId11"/>
    <p:sldId id="290" r:id="rId1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100"/>
    <a:srgbClr val="555555"/>
    <a:srgbClr val="FD9008"/>
    <a:srgbClr val="CCE1ED"/>
    <a:srgbClr val="0066A1"/>
    <a:srgbClr val="FFFFFF"/>
    <a:srgbClr val="09519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A1D8E2A-F0E4-47D7-A955-7A2BB4B0655A}" v="2" dt="2026-03-02T12:17:57.545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0" d="100"/>
          <a:sy n="40" d="100"/>
        </p:scale>
        <p:origin x="754" y="34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átedra Telefónica ULPGC" userId="d28228cb-366a-4f4d-a35f-32b2555a0e0c" providerId="ADAL" clId="{D65F55FB-55B6-4433-82D1-A5201882D268}"/>
    <pc:docChg chg="undo redo custSel addSld delSld modSld sldOrd">
      <pc:chgData name="Cátedra Telefónica ULPGC" userId="d28228cb-366a-4f4d-a35f-32b2555a0e0c" providerId="ADAL" clId="{D65F55FB-55B6-4433-82D1-A5201882D268}" dt="2026-03-02T12:22:25.442" v="2315" actId="2"/>
      <pc:docMkLst>
        <pc:docMk/>
      </pc:docMkLst>
      <pc:sldChg chg="modSp mod">
        <pc:chgData name="Cátedra Telefónica ULPGC" userId="d28228cb-366a-4f4d-a35f-32b2555a0e0c" providerId="ADAL" clId="{D65F55FB-55B6-4433-82D1-A5201882D268}" dt="2026-03-02T12:22:19.071" v="2313" actId="2"/>
        <pc:sldMkLst>
          <pc:docMk/>
          <pc:sldMk cId="0" sldId="260"/>
        </pc:sldMkLst>
        <pc:spChg chg="mod">
          <ac:chgData name="Cátedra Telefónica ULPGC" userId="d28228cb-366a-4f4d-a35f-32b2555a0e0c" providerId="ADAL" clId="{D65F55FB-55B6-4433-82D1-A5201882D268}" dt="2026-03-02T12:22:18.202" v="2312" actId="2"/>
          <ac:spMkLst>
            <pc:docMk/>
            <pc:sldMk cId="0" sldId="260"/>
            <ac:spMk id="5" creationId="{97BE1AD2-5D2B-B3A7-1A18-16D633C73F16}"/>
          </ac:spMkLst>
        </pc:spChg>
        <pc:spChg chg="mod">
          <ac:chgData name="Cátedra Telefónica ULPGC" userId="d28228cb-366a-4f4d-a35f-32b2555a0e0c" providerId="ADAL" clId="{D65F55FB-55B6-4433-82D1-A5201882D268}" dt="2026-03-02T12:22:19.071" v="2313" actId="2"/>
          <ac:spMkLst>
            <pc:docMk/>
            <pc:sldMk cId="0" sldId="260"/>
            <ac:spMk id="7" creationId="{B8B00BF4-348C-D197-5E30-85C09D4B4899}"/>
          </ac:spMkLst>
        </pc:spChg>
        <pc:spChg chg="mod">
          <ac:chgData name="Cátedra Telefónica ULPGC" userId="d28228cb-366a-4f4d-a35f-32b2555a0e0c" providerId="ADAL" clId="{D65F55FB-55B6-4433-82D1-A5201882D268}" dt="2026-03-02T12:22:16.908" v="2311" actId="2"/>
          <ac:spMkLst>
            <pc:docMk/>
            <pc:sldMk cId="0" sldId="260"/>
            <ac:spMk id="12" creationId="{EFB88EDB-03A0-4B8D-9AA4-776F9FBC0444}"/>
          </ac:spMkLst>
        </pc:spChg>
      </pc:sldChg>
      <pc:sldChg chg="addSp delSp modSp mod">
        <pc:chgData name="Cátedra Telefónica ULPGC" userId="d28228cb-366a-4f4d-a35f-32b2555a0e0c" providerId="ADAL" clId="{D65F55FB-55B6-4433-82D1-A5201882D268}" dt="2026-03-02T12:06:06.668" v="2109" actId="207"/>
        <pc:sldMkLst>
          <pc:docMk/>
          <pc:sldMk cId="2150428989" sldId="291"/>
        </pc:sldMkLst>
        <pc:spChg chg="mod">
          <ac:chgData name="Cátedra Telefónica ULPGC" userId="d28228cb-366a-4f4d-a35f-32b2555a0e0c" providerId="ADAL" clId="{D65F55FB-55B6-4433-82D1-A5201882D268}" dt="2026-03-02T12:06:06.668" v="2109" actId="207"/>
          <ac:spMkLst>
            <pc:docMk/>
            <pc:sldMk cId="2150428989" sldId="291"/>
            <ac:spMk id="2" creationId="{45442718-E44A-0165-B67F-6C52B76CCE5D}"/>
          </ac:spMkLst>
        </pc:spChg>
      </pc:sldChg>
      <pc:sldChg chg="addSp modSp mod">
        <pc:chgData name="Cátedra Telefónica ULPGC" userId="d28228cb-366a-4f4d-a35f-32b2555a0e0c" providerId="ADAL" clId="{D65F55FB-55B6-4433-82D1-A5201882D268}" dt="2026-03-02T12:22:09.541" v="2308" actId="313"/>
        <pc:sldMkLst>
          <pc:docMk/>
          <pc:sldMk cId="31212474" sldId="311"/>
        </pc:sldMkLst>
        <pc:spChg chg="mod">
          <ac:chgData name="Cátedra Telefónica ULPGC" userId="d28228cb-366a-4f4d-a35f-32b2555a0e0c" providerId="ADAL" clId="{D65F55FB-55B6-4433-82D1-A5201882D268}" dt="2026-03-02T12:22:09.541" v="2308" actId="313"/>
          <ac:spMkLst>
            <pc:docMk/>
            <pc:sldMk cId="31212474" sldId="311"/>
            <ac:spMk id="62" creationId="{00000000-0000-0000-0000-000000000000}"/>
          </ac:spMkLst>
        </pc:spChg>
        <pc:picChg chg="add mod">
          <ac:chgData name="Cátedra Telefónica ULPGC" userId="d28228cb-366a-4f4d-a35f-32b2555a0e0c" providerId="ADAL" clId="{D65F55FB-55B6-4433-82D1-A5201882D268}" dt="2026-03-02T12:17:57.545" v="2267"/>
          <ac:picMkLst>
            <pc:docMk/>
            <pc:sldMk cId="31212474" sldId="311"/>
            <ac:picMk id="2" creationId="{A8E9BD6A-6AB1-FC35-9A33-25C06A02E8CD}"/>
          </ac:picMkLst>
        </pc:picChg>
      </pc:sldChg>
      <pc:sldChg chg="modSp mod">
        <pc:chgData name="Cátedra Telefónica ULPGC" userId="d28228cb-366a-4f4d-a35f-32b2555a0e0c" providerId="ADAL" clId="{D65F55FB-55B6-4433-82D1-A5201882D268}" dt="2026-03-02T12:21:52.897" v="2304" actId="2"/>
        <pc:sldMkLst>
          <pc:docMk/>
          <pc:sldMk cId="1918429346" sldId="319"/>
        </pc:sldMkLst>
        <pc:spChg chg="mod">
          <ac:chgData name="Cátedra Telefónica ULPGC" userId="d28228cb-366a-4f4d-a35f-32b2555a0e0c" providerId="ADAL" clId="{D65F55FB-55B6-4433-82D1-A5201882D268}" dt="2026-03-02T12:21:49.674" v="2301" actId="2"/>
          <ac:spMkLst>
            <pc:docMk/>
            <pc:sldMk cId="1918429346" sldId="319"/>
            <ac:spMk id="61" creationId="{00000000-0000-0000-0000-000000000000}"/>
          </ac:spMkLst>
        </pc:spChg>
        <pc:spChg chg="mod">
          <ac:chgData name="Cátedra Telefónica ULPGC" userId="d28228cb-366a-4f4d-a35f-32b2555a0e0c" providerId="ADAL" clId="{D65F55FB-55B6-4433-82D1-A5201882D268}" dt="2026-03-02T12:21:52.897" v="2304" actId="2"/>
          <ac:spMkLst>
            <pc:docMk/>
            <pc:sldMk cId="1918429346" sldId="319"/>
            <ac:spMk id="62" creationId="{00000000-0000-0000-0000-000000000000}"/>
          </ac:spMkLst>
        </pc:spChg>
      </pc:sldChg>
      <pc:sldChg chg="modSp mod">
        <pc:chgData name="Cátedra Telefónica ULPGC" userId="d28228cb-366a-4f4d-a35f-32b2555a0e0c" providerId="ADAL" clId="{D65F55FB-55B6-4433-82D1-A5201882D268}" dt="2026-03-02T12:21:59.463" v="2306" actId="2"/>
        <pc:sldMkLst>
          <pc:docMk/>
          <pc:sldMk cId="841285615" sldId="323"/>
        </pc:sldMkLst>
        <pc:spChg chg="mod">
          <ac:chgData name="Cátedra Telefónica ULPGC" userId="d28228cb-366a-4f4d-a35f-32b2555a0e0c" providerId="ADAL" clId="{D65F55FB-55B6-4433-82D1-A5201882D268}" dt="2026-03-02T12:21:58.630" v="2305" actId="2"/>
          <ac:spMkLst>
            <pc:docMk/>
            <pc:sldMk cId="841285615" sldId="323"/>
            <ac:spMk id="61" creationId="{00000000-0000-0000-0000-000000000000}"/>
          </ac:spMkLst>
        </pc:spChg>
        <pc:spChg chg="mod">
          <ac:chgData name="Cátedra Telefónica ULPGC" userId="d28228cb-366a-4f4d-a35f-32b2555a0e0c" providerId="ADAL" clId="{D65F55FB-55B6-4433-82D1-A5201882D268}" dt="2026-03-02T12:21:59.463" v="2306" actId="2"/>
          <ac:spMkLst>
            <pc:docMk/>
            <pc:sldMk cId="841285615" sldId="323"/>
            <ac:spMk id="62" creationId="{00000000-0000-0000-0000-000000000000}"/>
          </ac:spMkLst>
        </pc:spChg>
      </pc:sldChg>
      <pc:sldChg chg="modSp mod">
        <pc:chgData name="Cátedra Telefónica ULPGC" userId="d28228cb-366a-4f4d-a35f-32b2555a0e0c" providerId="ADAL" clId="{D65F55FB-55B6-4433-82D1-A5201882D268}" dt="2026-03-02T12:22:15.324" v="2310" actId="2"/>
        <pc:sldMkLst>
          <pc:docMk/>
          <pc:sldMk cId="4154138397" sldId="325"/>
        </pc:sldMkLst>
        <pc:spChg chg="mod">
          <ac:chgData name="Cátedra Telefónica ULPGC" userId="d28228cb-366a-4f4d-a35f-32b2555a0e0c" providerId="ADAL" clId="{D65F55FB-55B6-4433-82D1-A5201882D268}" dt="2026-03-02T12:22:15.324" v="2310" actId="2"/>
          <ac:spMkLst>
            <pc:docMk/>
            <pc:sldMk cId="4154138397" sldId="325"/>
            <ac:spMk id="14" creationId="{50DA763E-2A05-4DE7-BB6D-704C8B4073B3}"/>
          </ac:spMkLst>
        </pc:spChg>
        <pc:spChg chg="mod">
          <ac:chgData name="Cátedra Telefónica ULPGC" userId="d28228cb-366a-4f4d-a35f-32b2555a0e0c" providerId="ADAL" clId="{D65F55FB-55B6-4433-82D1-A5201882D268}" dt="2026-03-02T12:22:14.276" v="2309" actId="2"/>
          <ac:spMkLst>
            <pc:docMk/>
            <pc:sldMk cId="4154138397" sldId="325"/>
            <ac:spMk id="61" creationId="{00000000-0000-0000-0000-000000000000}"/>
          </ac:spMkLst>
        </pc:spChg>
      </pc:sldChg>
      <pc:sldChg chg="modSp mod">
        <pc:chgData name="Cátedra Telefónica ULPGC" userId="d28228cb-366a-4f4d-a35f-32b2555a0e0c" providerId="ADAL" clId="{D65F55FB-55B6-4433-82D1-A5201882D268}" dt="2026-03-02T12:22:25.442" v="2315" actId="2"/>
        <pc:sldMkLst>
          <pc:docMk/>
          <pc:sldMk cId="1207377359" sldId="328"/>
        </pc:sldMkLst>
        <pc:spChg chg="mod">
          <ac:chgData name="Cátedra Telefónica ULPGC" userId="d28228cb-366a-4f4d-a35f-32b2555a0e0c" providerId="ADAL" clId="{D65F55FB-55B6-4433-82D1-A5201882D268}" dt="2026-03-02T12:22:25.442" v="2315" actId="2"/>
          <ac:spMkLst>
            <pc:docMk/>
            <pc:sldMk cId="1207377359" sldId="328"/>
            <ac:spMk id="14" creationId="{50DA763E-2A05-4DE7-BB6D-704C8B4073B3}"/>
          </ac:spMkLst>
        </pc:spChg>
        <pc:spChg chg="mod">
          <ac:chgData name="Cátedra Telefónica ULPGC" userId="d28228cb-366a-4f4d-a35f-32b2555a0e0c" providerId="ADAL" clId="{D65F55FB-55B6-4433-82D1-A5201882D268}" dt="2026-03-02T12:22:23.394" v="2314" actId="2"/>
          <ac:spMkLst>
            <pc:docMk/>
            <pc:sldMk cId="1207377359" sldId="328"/>
            <ac:spMk id="62" creationId="{00000000-0000-0000-0000-000000000000}"/>
          </ac:spMkLst>
        </pc:spChg>
      </pc:sldChg>
    </pc:docChg>
  </pc:docChgLst>
  <pc:docChgLst>
    <pc:chgData name="Vicerrector de Estudiantes" userId="cc94048c-36aa-46b7-97ca-3f4dc7eae2a8" providerId="ADAL" clId="{6A25341D-C945-4560-B858-AF9CD13D7F30}"/>
    <pc:docChg chg="modSld sldOrd">
      <pc:chgData name="Vicerrector de Estudiantes" userId="cc94048c-36aa-46b7-97ca-3f4dc7eae2a8" providerId="ADAL" clId="{6A25341D-C945-4560-B858-AF9CD13D7F30}" dt="2026-03-03T09:24:07.536" v="2"/>
      <pc:docMkLst>
        <pc:docMk/>
      </pc:docMkLst>
      <pc:sldChg chg="modSp mod">
        <pc:chgData name="Vicerrector de Estudiantes" userId="cc94048c-36aa-46b7-97ca-3f4dc7eae2a8" providerId="ADAL" clId="{6A25341D-C945-4560-B858-AF9CD13D7F30}" dt="2026-03-03T09:23:37.340" v="0" actId="6549"/>
        <pc:sldMkLst>
          <pc:docMk/>
          <pc:sldMk cId="2150428989" sldId="291"/>
        </pc:sldMkLst>
        <pc:spChg chg="mod">
          <ac:chgData name="Vicerrector de Estudiantes" userId="cc94048c-36aa-46b7-97ca-3f4dc7eae2a8" providerId="ADAL" clId="{6A25341D-C945-4560-B858-AF9CD13D7F30}" dt="2026-03-03T09:23:37.340" v="0" actId="6549"/>
          <ac:spMkLst>
            <pc:docMk/>
            <pc:sldMk cId="2150428989" sldId="291"/>
            <ac:spMk id="2" creationId="{45442718-E44A-0165-B67F-6C52B76CCE5D}"/>
          </ac:spMkLst>
        </pc:spChg>
      </pc:sldChg>
      <pc:sldChg chg="ord">
        <pc:chgData name="Vicerrector de Estudiantes" userId="cc94048c-36aa-46b7-97ca-3f4dc7eae2a8" providerId="ADAL" clId="{6A25341D-C945-4560-B858-AF9CD13D7F30}" dt="2026-03-03T09:24:07.536" v="2"/>
        <pc:sldMkLst>
          <pc:docMk/>
          <pc:sldMk cId="1918429346" sldId="31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35" name="Shape 3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114705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58242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6842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70164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69712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8D282B-6AB9-6A8A-2442-97119BEDDF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89852458-F5D0-9B4E-AB4A-0CAA80AF94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E3A28BD4-F981-2E0B-1173-783636280F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843416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700594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6971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ción azul">
    <p:bg>
      <p:bgPr>
        <a:solidFill>
          <a:srgbClr val="CCE1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98223" y="13073062"/>
            <a:ext cx="578029" cy="561976"/>
          </a:xfrm>
          <a:prstGeom prst="rect">
            <a:avLst/>
          </a:prstGeom>
        </p:spPr>
        <p:txBody>
          <a:bodyPr wrap="none"/>
          <a:lstStyle/>
          <a:p>
            <a:fld id="{86CB4B4D-7CA3-9044-876B-883B54F8677D}" type="slidenum">
              <a:t>‹Nº›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 dirty="0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ondo_pag.png" descr="fondo_pag.png"/>
          <p:cNvPicPr>
            <a:picLocks noChangeAspect="1"/>
          </p:cNvPicPr>
          <p:nvPr/>
        </p:nvPicPr>
        <p:blipFill>
          <a:blip r:embed="rId4"/>
          <a:srcRect t="89860" r="92471"/>
          <a:stretch>
            <a:fillRect/>
          </a:stretch>
        </p:blipFill>
        <p:spPr>
          <a:xfrm>
            <a:off x="0" y="12325243"/>
            <a:ext cx="1376884" cy="139075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ángulo"/>
          <p:cNvSpPr/>
          <p:nvPr/>
        </p:nvSpPr>
        <p:spPr>
          <a:xfrm>
            <a:off x="22075875" y="-17860"/>
            <a:ext cx="2302256" cy="857251"/>
          </a:xfrm>
          <a:prstGeom prst="rect">
            <a:avLst/>
          </a:prstGeom>
          <a:solidFill>
            <a:srgbClr val="FFA1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sp>
        <p:nvSpPr>
          <p:cNvPr id="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22093735" y="125015"/>
            <a:ext cx="2266537" cy="561976"/>
          </a:xfrm>
          <a:prstGeom prst="rect">
            <a:avLst/>
          </a:prstGeom>
          <a:ln w="12700">
            <a:miter lim="400000"/>
          </a:ln>
        </p:spPr>
        <p:txBody>
          <a:bodyPr lIns="71437" tIns="71437" rIns="71437" bIns="71437">
            <a:spAutoFit/>
          </a:bodyPr>
          <a:lstStyle>
            <a:lvl1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Rubik Bold"/>
              </a:defRPr>
            </a:lvl1pPr>
          </a:lstStyle>
          <a:p>
            <a:fld id="{86CB4B4D-7CA3-9044-876B-883B54F8677D}" type="slidenum">
              <a:t>‹Nº›</a:t>
            </a:fld>
            <a:endParaRPr dirty="0"/>
          </a:p>
        </p:txBody>
      </p:sp>
      <p:sp>
        <p:nvSpPr>
          <p:cNvPr id="5" name="Texto del título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6" name="Nivel de texto 1…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6" r:id="rId2"/>
  </p:sldLayoutIdLst>
  <p:transition spd="med"/>
  <p:txStyles>
    <p:titleStyle>
      <a:lvl1pPr marL="0" marR="0" indent="0" algn="l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Rubik Bold"/>
        </a:defRPr>
      </a:lvl1pPr>
      <a:lvl2pPr marL="0" marR="0" indent="0" algn="l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Rubik Bold"/>
        </a:defRPr>
      </a:lvl2pPr>
      <a:lvl3pPr marL="0" marR="0" indent="0" algn="l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Rubik Bold"/>
        </a:defRPr>
      </a:lvl3pPr>
      <a:lvl4pPr marL="0" marR="0" indent="0" algn="l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Rubik Bold"/>
        </a:defRPr>
      </a:lvl4pPr>
      <a:lvl5pPr marL="0" marR="0" indent="0" algn="l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Rubik Bold"/>
        </a:defRPr>
      </a:lvl5pPr>
      <a:lvl6pPr marL="0" marR="0" indent="0" algn="l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Rubik Bold"/>
        </a:defRPr>
      </a:lvl6pPr>
      <a:lvl7pPr marL="0" marR="0" indent="0" algn="l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Rubik Bold"/>
        </a:defRPr>
      </a:lvl7pPr>
      <a:lvl8pPr marL="0" marR="0" indent="0" algn="l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Rubik Bold"/>
        </a:defRPr>
      </a:lvl8pPr>
      <a:lvl9pPr marL="0" marR="0" indent="0" algn="l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Rubik Bold"/>
        </a:defRPr>
      </a:lvl9pPr>
    </p:titleStyle>
    <p:bodyStyle>
      <a:lvl1pPr marL="500062" marR="0" indent="-500062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3600" b="0" i="0" u="none" strike="noStrike" cap="none" spc="0" baseline="0">
          <a:solidFill>
            <a:srgbClr val="5E5E5E"/>
          </a:solidFill>
          <a:uFillTx/>
          <a:latin typeface="Rubik Regular"/>
          <a:ea typeface="Rubik Regular"/>
          <a:cs typeface="Rubik Regular"/>
          <a:sym typeface="Rubik Regular"/>
        </a:defRPr>
      </a:lvl1pPr>
      <a:lvl2pPr marL="944562" marR="0" indent="-500062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3600" b="0" i="0" u="none" strike="noStrike" cap="none" spc="0" baseline="0">
          <a:solidFill>
            <a:srgbClr val="5E5E5E"/>
          </a:solidFill>
          <a:uFillTx/>
          <a:latin typeface="Rubik Regular"/>
          <a:ea typeface="Rubik Regular"/>
          <a:cs typeface="Rubik Regular"/>
          <a:sym typeface="Rubik Regular"/>
        </a:defRPr>
      </a:lvl2pPr>
      <a:lvl3pPr marL="1389062" marR="0" indent="-500062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3600" b="0" i="0" u="none" strike="noStrike" cap="none" spc="0" baseline="0">
          <a:solidFill>
            <a:srgbClr val="5E5E5E"/>
          </a:solidFill>
          <a:uFillTx/>
          <a:latin typeface="Rubik Regular"/>
          <a:ea typeface="Rubik Regular"/>
          <a:cs typeface="Rubik Regular"/>
          <a:sym typeface="Rubik Regular"/>
        </a:defRPr>
      </a:lvl3pPr>
      <a:lvl4pPr marL="1833562" marR="0" indent="-500062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3600" b="0" i="0" u="none" strike="noStrike" cap="none" spc="0" baseline="0">
          <a:solidFill>
            <a:srgbClr val="5E5E5E"/>
          </a:solidFill>
          <a:uFillTx/>
          <a:latin typeface="Rubik Regular"/>
          <a:ea typeface="Rubik Regular"/>
          <a:cs typeface="Rubik Regular"/>
          <a:sym typeface="Rubik Regular"/>
        </a:defRPr>
      </a:lvl4pPr>
      <a:lvl5pPr marL="2278062" marR="0" indent="-500062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3600" b="0" i="0" u="none" strike="noStrike" cap="none" spc="0" baseline="0">
          <a:solidFill>
            <a:srgbClr val="5E5E5E"/>
          </a:solidFill>
          <a:uFillTx/>
          <a:latin typeface="Rubik Regular"/>
          <a:ea typeface="Rubik Regular"/>
          <a:cs typeface="Rubik Regular"/>
          <a:sym typeface="Rubik Regular"/>
        </a:defRPr>
      </a:lvl5pPr>
      <a:lvl6pPr marL="2722562" marR="0" indent="-500062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3600" b="0" i="0" u="none" strike="noStrike" cap="none" spc="0" baseline="0">
          <a:solidFill>
            <a:srgbClr val="5E5E5E"/>
          </a:solidFill>
          <a:uFillTx/>
          <a:latin typeface="Rubik Regular"/>
          <a:ea typeface="Rubik Regular"/>
          <a:cs typeface="Rubik Regular"/>
          <a:sym typeface="Rubik Regular"/>
        </a:defRPr>
      </a:lvl6pPr>
      <a:lvl7pPr marL="3167062" marR="0" indent="-500062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3600" b="0" i="0" u="none" strike="noStrike" cap="none" spc="0" baseline="0">
          <a:solidFill>
            <a:srgbClr val="5E5E5E"/>
          </a:solidFill>
          <a:uFillTx/>
          <a:latin typeface="Rubik Regular"/>
          <a:ea typeface="Rubik Regular"/>
          <a:cs typeface="Rubik Regular"/>
          <a:sym typeface="Rubik Regular"/>
        </a:defRPr>
      </a:lvl7pPr>
      <a:lvl8pPr marL="3611562" marR="0" indent="-500062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3600" b="0" i="0" u="none" strike="noStrike" cap="none" spc="0" baseline="0">
          <a:solidFill>
            <a:srgbClr val="5E5E5E"/>
          </a:solidFill>
          <a:uFillTx/>
          <a:latin typeface="Rubik Regular"/>
          <a:ea typeface="Rubik Regular"/>
          <a:cs typeface="Rubik Regular"/>
          <a:sym typeface="Rubik Regular"/>
        </a:defRPr>
      </a:lvl8pPr>
      <a:lvl9pPr marL="4056062" marR="0" indent="-500062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3600" b="0" i="0" u="none" strike="noStrike" cap="none" spc="0" baseline="0">
          <a:solidFill>
            <a:srgbClr val="5E5E5E"/>
          </a:solidFill>
          <a:uFillTx/>
          <a:latin typeface="Rubik Regular"/>
          <a:ea typeface="Rubik Regular"/>
          <a:cs typeface="Rubik Regular"/>
          <a:sym typeface="Rubik Regular"/>
        </a:defRPr>
      </a:lvl9pPr>
    </p:bodyStyle>
    <p:other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Rubik Bold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Rubik Bold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Rubik Bold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Rubik Bold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Rubik Bold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Rubik Bold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Rubik Bold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Rubik Bold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Rubik Bold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30.png"/><Relationship Id="rId18" Type="http://schemas.openxmlformats.org/officeDocument/2006/relationships/image" Target="../media/image9.png"/><Relationship Id="rId3" Type="http://schemas.openxmlformats.org/officeDocument/2006/relationships/image" Target="../media/image13.png"/><Relationship Id="rId7" Type="http://schemas.openxmlformats.org/officeDocument/2006/relationships/image" Target="../media/image6.png"/><Relationship Id="rId12" Type="http://schemas.openxmlformats.org/officeDocument/2006/relationships/image" Target="../media/image12.svg"/><Relationship Id="rId17" Type="http://schemas.openxmlformats.org/officeDocument/2006/relationships/hyperlink" Target="https://catedratelefonica.ulpgc.es/trofeo-esports-ulpgc-2025-2026/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10" Type="http://schemas.openxmlformats.org/officeDocument/2006/relationships/image" Target="../media/image22.svg"/><Relationship Id="rId19" Type="http://schemas.openxmlformats.org/officeDocument/2006/relationships/image" Target="../media/image10.svg"/><Relationship Id="rId4" Type="http://schemas.openxmlformats.org/officeDocument/2006/relationships/image" Target="../media/image14.svg"/><Relationship Id="rId9" Type="http://schemas.openxmlformats.org/officeDocument/2006/relationships/image" Target="../media/image21.png"/><Relationship Id="rId14" Type="http://schemas.openxmlformats.org/officeDocument/2006/relationships/hyperlink" Target="https://www.flickr.com/photos/ulpgc/albums/72177720321922455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5.xml"/><Relationship Id="rId7" Type="http://schemas.openxmlformats.org/officeDocument/2006/relationships/slide" Target="slide7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slide" Target="slide10.xml"/><Relationship Id="rId5" Type="http://schemas.openxmlformats.org/officeDocument/2006/relationships/slide" Target="slide6.xml"/><Relationship Id="rId10" Type="http://schemas.openxmlformats.org/officeDocument/2006/relationships/slide" Target="slide9.xml"/><Relationship Id="rId4" Type="http://schemas.openxmlformats.org/officeDocument/2006/relationships/image" Target="../media/image3.png"/><Relationship Id="rId9" Type="http://schemas.openxmlformats.org/officeDocument/2006/relationships/slide" Target="slide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svg"/><Relationship Id="rId3" Type="http://schemas.openxmlformats.org/officeDocument/2006/relationships/image" Target="../media/image1.png"/><Relationship Id="rId7" Type="http://schemas.openxmlformats.org/officeDocument/2006/relationships/slide" Target="slide2.xml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hyperlink" Target="https://catedratelefonica.ulpgc.es/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hyperlink" Target="https://www.ulpgc.es/noticia/2025/04/09/estudiantes-ulpgc-obtienen-5o-premio-programa-lideres-digitales-universitario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14.sv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7.svg"/><Relationship Id="rId5" Type="http://schemas.openxmlformats.org/officeDocument/2006/relationships/image" Target="../media/image12.svg"/><Relationship Id="rId15" Type="http://schemas.openxmlformats.org/officeDocument/2006/relationships/image" Target="../media/image10.svg"/><Relationship Id="rId10" Type="http://schemas.openxmlformats.org/officeDocument/2006/relationships/image" Target="../media/image6.png"/><Relationship Id="rId4" Type="http://schemas.openxmlformats.org/officeDocument/2006/relationships/image" Target="../media/image11.png"/><Relationship Id="rId9" Type="http://schemas.openxmlformats.org/officeDocument/2006/relationships/slide" Target="slide2.xml"/><Relationship Id="rId1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17.svg"/><Relationship Id="rId3" Type="http://schemas.openxmlformats.org/officeDocument/2006/relationships/image" Target="../media/image11.png"/><Relationship Id="rId7" Type="http://schemas.openxmlformats.org/officeDocument/2006/relationships/image" Target="../media/image3.png"/><Relationship Id="rId12" Type="http://schemas.openxmlformats.org/officeDocument/2006/relationships/image" Target="../media/image16.png"/><Relationship Id="rId17" Type="http://schemas.openxmlformats.org/officeDocument/2006/relationships/image" Target="../media/image10.svg"/><Relationship Id="rId2" Type="http://schemas.openxmlformats.org/officeDocument/2006/relationships/image" Target="../media/image1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11" Type="http://schemas.openxmlformats.org/officeDocument/2006/relationships/hyperlink" Target="https://olimpiadasteleco.com/galeria/iii-olimpiadas/" TargetMode="External"/><Relationship Id="rId5" Type="http://schemas.openxmlformats.org/officeDocument/2006/relationships/image" Target="../media/image13.png"/><Relationship Id="rId15" Type="http://schemas.openxmlformats.org/officeDocument/2006/relationships/hyperlink" Target="https://catedratelefonica.ulpgc.es/catedra-telefonica-ulpgc-en-la-iii-edicion-de-los-teleco-games-impulsando-el-talento-tecnologico/" TargetMode="External"/><Relationship Id="rId10" Type="http://schemas.openxmlformats.org/officeDocument/2006/relationships/image" Target="../media/image7.svg"/><Relationship Id="rId4" Type="http://schemas.openxmlformats.org/officeDocument/2006/relationships/image" Target="../media/image12.svg"/><Relationship Id="rId9" Type="http://schemas.openxmlformats.org/officeDocument/2006/relationships/image" Target="../media/image6.pn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2.svg"/><Relationship Id="rId18" Type="http://schemas.openxmlformats.org/officeDocument/2006/relationships/hyperlink" Target="https://www.flickr.com/photos/ulpgc/albums/72177720326439985/with/54551460244/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14.svg"/><Relationship Id="rId12" Type="http://schemas.openxmlformats.org/officeDocument/2006/relationships/image" Target="../media/image21.png"/><Relationship Id="rId17" Type="http://schemas.openxmlformats.org/officeDocument/2006/relationships/image" Target="../media/image24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9.png"/><Relationship Id="rId20" Type="http://schemas.openxmlformats.org/officeDocument/2006/relationships/image" Target="../media/image17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20.svg"/><Relationship Id="rId5" Type="http://schemas.openxmlformats.org/officeDocument/2006/relationships/image" Target="../media/image19.svg"/><Relationship Id="rId15" Type="http://schemas.openxmlformats.org/officeDocument/2006/relationships/hyperlink" Target="https://www.ulpgc.es/noticia/2025/05/28/catedra-telefonica-ulpgc-premia-cultura-cientifica-investigacion-y-innovacion" TargetMode="External"/><Relationship Id="rId10" Type="http://schemas.openxmlformats.org/officeDocument/2006/relationships/image" Target="../media/image6.png"/><Relationship Id="rId19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slide" Target="slide2.xml"/><Relationship Id="rId1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catedratelefonica.ulpgc.es/convocatoria-del-ix-concurso-catedra-telefonica-ulpgc-2025/" TargetMode="External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25.png"/><Relationship Id="rId12" Type="http://schemas.openxmlformats.org/officeDocument/2006/relationships/image" Target="../media/image1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svg"/><Relationship Id="rId4" Type="http://schemas.openxmlformats.org/officeDocument/2006/relationships/slide" Target="slide2.xml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6.png"/><Relationship Id="rId1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14.svg"/><Relationship Id="rId12" Type="http://schemas.openxmlformats.org/officeDocument/2006/relationships/hyperlink" Target="https://youtu.be/A0JK1AwGDrA?si=DSjKh02k1kh7PurN" TargetMode="External"/><Relationship Id="rId17" Type="http://schemas.openxmlformats.org/officeDocument/2006/relationships/hyperlink" Target="https://catedratelefonica.ulpgc.es/innoeducatic-2025-la-catedra-telefonica-ulpgc-apuesta-en-esta-nueva-edicion-por-una-educacion-mas-digital-e-inclusiva/" TargetMode="External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7.svg"/><Relationship Id="rId5" Type="http://schemas.openxmlformats.org/officeDocument/2006/relationships/image" Target="../media/image12.svg"/><Relationship Id="rId15" Type="http://schemas.openxmlformats.org/officeDocument/2006/relationships/hyperlink" Target="https://www.youtube.com/watch?v=DcDVbhTD_-k" TargetMode="External"/><Relationship Id="rId10" Type="http://schemas.openxmlformats.org/officeDocument/2006/relationships/image" Target="../media/image6.png"/><Relationship Id="rId19" Type="http://schemas.openxmlformats.org/officeDocument/2006/relationships/image" Target="../media/image10.svg"/><Relationship Id="rId4" Type="http://schemas.openxmlformats.org/officeDocument/2006/relationships/image" Target="../media/image11.png"/><Relationship Id="rId9" Type="http://schemas.openxmlformats.org/officeDocument/2006/relationships/slide" Target="slide2.xml"/><Relationship Id="rId14" Type="http://schemas.openxmlformats.org/officeDocument/2006/relationships/image" Target="../media/image2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2.svg"/><Relationship Id="rId18" Type="http://schemas.openxmlformats.org/officeDocument/2006/relationships/hyperlink" Target="https://www.ulpgc.es/noticia/2025/11/28/ferran-adria-trae-ulpgc-su-vision-innovacion-y-creatividad-mano-catedra" TargetMode="External"/><Relationship Id="rId3" Type="http://schemas.openxmlformats.org/officeDocument/2006/relationships/image" Target="../media/image1.png"/><Relationship Id="rId21" Type="http://schemas.openxmlformats.org/officeDocument/2006/relationships/hyperlink" Target="https://www.ivoox.com/ferra769n-adria-bautizo-ulpgc-mesabe-8-01-audios-mp3_rf_167664220_1.html" TargetMode="External"/><Relationship Id="rId7" Type="http://schemas.openxmlformats.org/officeDocument/2006/relationships/image" Target="../media/image14.svg"/><Relationship Id="rId12" Type="http://schemas.openxmlformats.org/officeDocument/2006/relationships/image" Target="../media/image21.png"/><Relationship Id="rId17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7.svg"/><Relationship Id="rId20" Type="http://schemas.openxmlformats.org/officeDocument/2006/relationships/image" Target="../media/image10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7.svg"/><Relationship Id="rId5" Type="http://schemas.openxmlformats.org/officeDocument/2006/relationships/image" Target="../media/image12.svg"/><Relationship Id="rId15" Type="http://schemas.openxmlformats.org/officeDocument/2006/relationships/image" Target="../media/image16.png"/><Relationship Id="rId23" Type="http://schemas.openxmlformats.org/officeDocument/2006/relationships/image" Target="../media/image27.svg"/><Relationship Id="rId10" Type="http://schemas.openxmlformats.org/officeDocument/2006/relationships/image" Target="../media/image6.png"/><Relationship Id="rId19" Type="http://schemas.openxmlformats.org/officeDocument/2006/relationships/image" Target="../media/image9.png"/><Relationship Id="rId4" Type="http://schemas.openxmlformats.org/officeDocument/2006/relationships/image" Target="../media/image11.png"/><Relationship Id="rId9" Type="http://schemas.openxmlformats.org/officeDocument/2006/relationships/slide" Target="slide2.xml"/><Relationship Id="rId14" Type="http://schemas.openxmlformats.org/officeDocument/2006/relationships/hyperlink" Target="https://www.flickr.com/photos/ulpgc/sets/72177720330591492/" TargetMode="External"/><Relationship Id="rId22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D09A5485-8D83-D41C-C624-E65293D213C5}"/>
              </a:ext>
            </a:extLst>
          </p:cNvPr>
          <p:cNvSpPr/>
          <p:nvPr/>
        </p:nvSpPr>
        <p:spPr>
          <a:xfrm>
            <a:off x="20405558" y="0"/>
            <a:ext cx="3978442" cy="21600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3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ADA0F94-767D-11D1-3C6D-AD1E4B928F49}"/>
              </a:ext>
            </a:extLst>
          </p:cNvPr>
          <p:cNvSpPr/>
          <p:nvPr/>
        </p:nvSpPr>
        <p:spPr>
          <a:xfrm>
            <a:off x="0" y="11556000"/>
            <a:ext cx="3978442" cy="21600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3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8" name="Imagen 7" descr="Imagen que contiene animal&#10;&#10;Descripción generada automáticamente">
            <a:extLst>
              <a:ext uri="{FF2B5EF4-FFF2-40B4-BE49-F238E27FC236}">
                <a16:creationId xmlns:a16="http://schemas.microsoft.com/office/drawing/2014/main" id="{8726A4E6-9966-EA85-D802-94E48911083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47619" y="-116730"/>
            <a:ext cx="45912155" cy="16643156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  <a:reflection endPos="65000" dist="50800" dir="5400000" sy="-100000" algn="bl" rotWithShape="0"/>
          </a:effectLst>
        </p:spPr>
      </p:pic>
      <p:sp>
        <p:nvSpPr>
          <p:cNvPr id="9" name="Título de la ponencia…">
            <a:extLst>
              <a:ext uri="{FF2B5EF4-FFF2-40B4-BE49-F238E27FC236}">
                <a16:creationId xmlns:a16="http://schemas.microsoft.com/office/drawing/2014/main" id="{BC17F9B3-1417-48E6-A146-83D11AE2E334}"/>
              </a:ext>
            </a:extLst>
          </p:cNvPr>
          <p:cNvSpPr txBox="1">
            <a:spLocks/>
          </p:cNvSpPr>
          <p:nvPr/>
        </p:nvSpPr>
        <p:spPr>
          <a:xfrm>
            <a:off x="1313706" y="8248458"/>
            <a:ext cx="14195324" cy="1443214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noAutofit/>
          </a:bodyPr>
          <a:lstStyle>
            <a:lvl1pPr marL="0" marR="0" indent="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300" b="0" i="0" u="none" strike="noStrike" cap="none" spc="0" baseline="0">
                <a:solidFill>
                  <a:srgbClr val="0066A1"/>
                </a:solidFill>
                <a:uFillTx/>
                <a:latin typeface="+mn-lt"/>
                <a:ea typeface="+mn-ea"/>
                <a:cs typeface="+mn-cs"/>
                <a:sym typeface="Rubik Bold"/>
              </a:defRPr>
            </a:lvl1pPr>
            <a:lvl2pPr marL="0" marR="0" indent="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300" b="0" i="0" u="none" strike="noStrike" cap="none" spc="0" baseline="0">
                <a:solidFill>
                  <a:srgbClr val="0066A1"/>
                </a:solidFill>
                <a:uFillTx/>
                <a:latin typeface="+mn-lt"/>
                <a:ea typeface="+mn-ea"/>
                <a:cs typeface="+mn-cs"/>
                <a:sym typeface="Rubik Bold"/>
              </a:defRPr>
            </a:lvl2pPr>
            <a:lvl3pPr marL="0" marR="0" indent="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300" b="0" i="0" u="none" strike="noStrike" cap="none" spc="0" baseline="0">
                <a:solidFill>
                  <a:srgbClr val="0066A1"/>
                </a:solidFill>
                <a:uFillTx/>
                <a:latin typeface="+mn-lt"/>
                <a:ea typeface="+mn-ea"/>
                <a:cs typeface="+mn-cs"/>
                <a:sym typeface="Rubik Bold"/>
              </a:defRPr>
            </a:lvl3pPr>
            <a:lvl4pPr marL="0" marR="0" indent="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300" b="0" i="0" u="none" strike="noStrike" cap="none" spc="0" baseline="0">
                <a:solidFill>
                  <a:srgbClr val="0066A1"/>
                </a:solidFill>
                <a:uFillTx/>
                <a:latin typeface="+mn-lt"/>
                <a:ea typeface="+mn-ea"/>
                <a:cs typeface="+mn-cs"/>
                <a:sym typeface="Rubik Bold"/>
              </a:defRPr>
            </a:lvl4pPr>
            <a:lvl5pPr marL="0" marR="0" indent="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300" b="0" i="0" u="none" strike="noStrike" cap="none" spc="0" baseline="0">
                <a:solidFill>
                  <a:srgbClr val="0066A1"/>
                </a:solidFill>
                <a:uFillTx/>
                <a:latin typeface="+mn-lt"/>
                <a:ea typeface="+mn-ea"/>
                <a:cs typeface="+mn-cs"/>
                <a:sym typeface="Rubik Bold"/>
              </a:defRPr>
            </a:lvl5pPr>
            <a:lvl6pPr marL="0" marR="0" indent="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300" b="0" i="0" u="none" strike="noStrike" cap="none" spc="0" baseline="0">
                <a:solidFill>
                  <a:srgbClr val="0066A1"/>
                </a:solidFill>
                <a:uFillTx/>
                <a:latin typeface="+mn-lt"/>
                <a:ea typeface="+mn-ea"/>
                <a:cs typeface="+mn-cs"/>
                <a:sym typeface="Rubik Bold"/>
              </a:defRPr>
            </a:lvl6pPr>
            <a:lvl7pPr marL="0" marR="0" indent="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300" b="0" i="0" u="none" strike="noStrike" cap="none" spc="0" baseline="0">
                <a:solidFill>
                  <a:srgbClr val="0066A1"/>
                </a:solidFill>
                <a:uFillTx/>
                <a:latin typeface="+mn-lt"/>
                <a:ea typeface="+mn-ea"/>
                <a:cs typeface="+mn-cs"/>
                <a:sym typeface="Rubik Bold"/>
              </a:defRPr>
            </a:lvl7pPr>
            <a:lvl8pPr marL="0" marR="0" indent="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300" b="0" i="0" u="none" strike="noStrike" cap="none" spc="0" baseline="0">
                <a:solidFill>
                  <a:srgbClr val="0066A1"/>
                </a:solidFill>
                <a:uFillTx/>
                <a:latin typeface="+mn-lt"/>
                <a:ea typeface="+mn-ea"/>
                <a:cs typeface="+mn-cs"/>
                <a:sym typeface="Rubik Bold"/>
              </a:defRPr>
            </a:lvl8pPr>
            <a:lvl9pPr marL="0" marR="0" indent="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300" b="0" i="0" u="none" strike="noStrike" cap="none" spc="0" baseline="0">
                <a:solidFill>
                  <a:srgbClr val="0066A1"/>
                </a:solidFill>
                <a:uFillTx/>
                <a:latin typeface="+mn-lt"/>
                <a:ea typeface="+mn-ea"/>
                <a:cs typeface="+mn-cs"/>
                <a:sym typeface="Rubik Bold"/>
              </a:defRPr>
            </a:lvl9pPr>
          </a:lstStyle>
          <a:p>
            <a:pPr defTabSz="805100" hangingPunct="1">
              <a:defRPr sz="6174"/>
            </a:pPr>
            <a:r>
              <a:rPr lang="es-ES" sz="6400" b="1" dirty="0">
                <a:solidFill>
                  <a:srgbClr val="FFA100"/>
                </a:solidFill>
              </a:rPr>
              <a:t>Tecnologías</a:t>
            </a:r>
            <a:r>
              <a:rPr lang="es-ES" sz="6400" dirty="0">
                <a:solidFill>
                  <a:srgbClr val="FFA100"/>
                </a:solidFill>
              </a:rPr>
              <a:t> Accesibles</a:t>
            </a:r>
          </a:p>
        </p:txBody>
      </p:sp>
      <p:sp>
        <p:nvSpPr>
          <p:cNvPr id="10" name="Nombre de autor/a">
            <a:extLst>
              <a:ext uri="{FF2B5EF4-FFF2-40B4-BE49-F238E27FC236}">
                <a16:creationId xmlns:a16="http://schemas.microsoft.com/office/drawing/2014/main" id="{97ECA797-3ED7-46E6-B2C4-1DADB1A9C3AB}"/>
              </a:ext>
            </a:extLst>
          </p:cNvPr>
          <p:cNvSpPr txBox="1"/>
          <p:nvPr/>
        </p:nvSpPr>
        <p:spPr>
          <a:xfrm>
            <a:off x="1292780" y="5968123"/>
            <a:ext cx="16037589" cy="2237150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 algn="l">
              <a:defRPr sz="5400" b="0">
                <a:solidFill>
                  <a:srgbClr val="565A5C"/>
                </a:solidFill>
                <a:latin typeface="+mn-lt"/>
                <a:ea typeface="+mn-ea"/>
                <a:cs typeface="+mn-cs"/>
                <a:sym typeface="Rubik Bold"/>
              </a:defRPr>
            </a:lvl1pPr>
          </a:lstStyle>
          <a:p>
            <a:pPr marL="0" marR="0" lvl="0" indent="0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6800" b="1" i="0" u="none" strike="noStrike" kern="0" cap="none" spc="0" normalizeH="0" baseline="0" noProof="0" dirty="0">
                <a:ln>
                  <a:noFill/>
                </a:ln>
                <a:solidFill>
                  <a:srgbClr val="095190"/>
                </a:solidFill>
                <a:effectLst/>
                <a:uLnTx/>
                <a:uFillTx/>
                <a:latin typeface="+mj-lt"/>
                <a:cs typeface="Rubik Medium" pitchFamily="2" charset="-79"/>
                <a:sym typeface="Rubik Bold"/>
              </a:rPr>
              <a:t>Cátedra Telefónica de la Universidad de Las Palmas de Gran Canaria</a:t>
            </a:r>
            <a:endParaRPr kumimoji="0" sz="6800" b="1" i="0" u="none" strike="noStrike" kern="0" cap="none" spc="0" normalizeH="0" baseline="0" noProof="0" dirty="0">
              <a:ln>
                <a:noFill/>
              </a:ln>
              <a:solidFill>
                <a:srgbClr val="095190"/>
              </a:solidFill>
              <a:effectLst/>
              <a:uLnTx/>
              <a:uFillTx/>
              <a:latin typeface="+mj-lt"/>
              <a:cs typeface="Rubik Medium" pitchFamily="2" charset="-79"/>
              <a:sym typeface="Rubik Bold"/>
            </a:endParaRPr>
          </a:p>
        </p:txBody>
      </p:sp>
      <p:sp>
        <p:nvSpPr>
          <p:cNvPr id="12" name="FECHA DEL EVENTO">
            <a:extLst>
              <a:ext uri="{FF2B5EF4-FFF2-40B4-BE49-F238E27FC236}">
                <a16:creationId xmlns:a16="http://schemas.microsoft.com/office/drawing/2014/main" id="{129C2466-4243-4514-8EC1-BF818D79194E}"/>
              </a:ext>
            </a:extLst>
          </p:cNvPr>
          <p:cNvSpPr txBox="1"/>
          <p:nvPr/>
        </p:nvSpPr>
        <p:spPr>
          <a:xfrm>
            <a:off x="12867479" y="11905169"/>
            <a:ext cx="10255999" cy="975266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defRPr sz="3700" b="0">
                <a:solidFill>
                  <a:srgbClr val="0066A1"/>
                </a:solidFill>
                <a:latin typeface="+mn-lt"/>
                <a:ea typeface="+mn-ea"/>
                <a:cs typeface="+mn-cs"/>
                <a:sym typeface="Rubik Bold"/>
              </a:defRPr>
            </a:lvl1pPr>
          </a:lstStyle>
          <a:p>
            <a:pPr marL="0" marR="0" lvl="0" indent="0" algn="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5400" b="1" dirty="0">
                <a:cs typeface="Rubik Bold"/>
              </a:rPr>
              <a:t> Memoria de acciones 2025</a:t>
            </a:r>
            <a:endParaRPr kumimoji="0" sz="5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cs typeface="Rubik Bold"/>
              <a:sym typeface="Rubik Bold"/>
            </a:endParaRPr>
          </a:p>
        </p:txBody>
      </p:sp>
      <p:pic>
        <p:nvPicPr>
          <p:cNvPr id="15" name="Imagen 14" descr="Interfaz de usuario gráfica, Texto&#10;&#10;Descripción generada automáticamente con confianza media">
            <a:extLst>
              <a:ext uri="{FF2B5EF4-FFF2-40B4-BE49-F238E27FC236}">
                <a16:creationId xmlns:a16="http://schemas.microsoft.com/office/drawing/2014/main" id="{C87E866D-A46D-DD19-E66D-DC76D8991B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99" y="835565"/>
            <a:ext cx="13292306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643588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fondo_pag.png" descr="fondo_pag.png"/>
          <p:cNvPicPr>
            <a:picLocks noChangeAspect="1"/>
          </p:cNvPicPr>
          <p:nvPr/>
        </p:nvPicPr>
        <p:blipFill>
          <a:blip r:embed="rId2"/>
          <a:srcRect t="89860" r="92471"/>
          <a:stretch>
            <a:fillRect/>
          </a:stretch>
        </p:blipFill>
        <p:spPr>
          <a:xfrm>
            <a:off x="0" y="12325243"/>
            <a:ext cx="1376884" cy="1390757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10</a:t>
            </a:fld>
            <a:endParaRPr dirty="0"/>
          </a:p>
        </p:txBody>
      </p:sp>
      <p:sp>
        <p:nvSpPr>
          <p:cNvPr id="61" name="Título de la página"/>
          <p:cNvSpPr txBox="1"/>
          <p:nvPr/>
        </p:nvSpPr>
        <p:spPr>
          <a:xfrm>
            <a:off x="1312275" y="2479594"/>
            <a:ext cx="21665452" cy="18776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>
            <a:lvl1pPr algn="l">
              <a:defRPr sz="5200" b="0">
                <a:solidFill>
                  <a:srgbClr val="0066A1"/>
                </a:solidFill>
                <a:latin typeface="+mn-lt"/>
                <a:ea typeface="+mn-ea"/>
                <a:cs typeface="+mn-cs"/>
                <a:sym typeface="Rubik Bold"/>
              </a:defRPr>
            </a:lvl1pPr>
          </a:lstStyle>
          <a:p>
            <a:r>
              <a:rPr lang="es-ES" sz="4400" b="1" dirty="0">
                <a:solidFill>
                  <a:srgbClr val="095190"/>
                </a:solidFill>
              </a:rPr>
              <a:t>Trofeo eSports ULPGC</a:t>
            </a:r>
          </a:p>
          <a:p>
            <a:endParaRPr sz="4400" b="1" dirty="0"/>
          </a:p>
        </p:txBody>
      </p:sp>
      <p:sp>
        <p:nvSpPr>
          <p:cNvPr id="62" name="Cuerpo de texto"/>
          <p:cNvSpPr txBox="1"/>
          <p:nvPr/>
        </p:nvSpPr>
        <p:spPr>
          <a:xfrm>
            <a:off x="2019289" y="6500972"/>
            <a:ext cx="11631032" cy="45238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noAutofit/>
          </a:bodyPr>
          <a:lstStyle>
            <a:lvl1pPr algn="l">
              <a:spcBef>
                <a:spcPts val="5900"/>
              </a:spcBef>
              <a:defRPr sz="3600" b="0">
                <a:solidFill>
                  <a:srgbClr val="5E5E5E"/>
                </a:solidFill>
                <a:latin typeface="Rubik Regular"/>
                <a:ea typeface="Rubik Regular"/>
                <a:cs typeface="Rubik Regular"/>
                <a:sym typeface="Rubik Regular"/>
              </a:defRPr>
            </a:lvl1pPr>
          </a:lstStyle>
          <a:p>
            <a:pPr algn="just">
              <a:spcBef>
                <a:spcPts val="600"/>
              </a:spcBef>
            </a:pPr>
            <a:r>
              <a:rPr lang="es-ES" sz="2400" dirty="0"/>
              <a:t>La competición recorrerá los diferentes campus de la ULPGC durante el curso académico 2025-2026, con 4 paradas. Cada parada es competitiva y presencial, complementadas con acciones formativas.</a:t>
            </a:r>
          </a:p>
          <a:p>
            <a:pPr algn="just">
              <a:spcBef>
                <a:spcPts val="600"/>
              </a:spcBef>
            </a:pPr>
            <a:endParaRPr lang="es-ES" sz="2400" dirty="0"/>
          </a:p>
          <a:p>
            <a:pPr algn="just">
              <a:spcBef>
                <a:spcPts val="600"/>
              </a:spcBef>
            </a:pPr>
            <a:r>
              <a:rPr lang="es-ES" sz="2400" dirty="0"/>
              <a:t>El objetivo del torneo es aunar la diversión con el acercamiento a sectores profesionales relacionados con el entorno virtual.</a:t>
            </a:r>
          </a:p>
          <a:p>
            <a:pPr algn="just">
              <a:spcBef>
                <a:spcPts val="600"/>
              </a:spcBef>
            </a:pPr>
            <a:endParaRPr lang="es-ES" sz="2400" dirty="0"/>
          </a:p>
          <a:p>
            <a:pPr algn="just">
              <a:spcBef>
                <a:spcPts val="600"/>
              </a:spcBef>
            </a:pPr>
            <a:r>
              <a:rPr lang="es-ES" sz="2400" dirty="0"/>
              <a:t>Los participantes podrán competir en la modalidad individual (1 contra 1) en torno al videojuego Super Smash Bros. Ultimate.</a:t>
            </a:r>
          </a:p>
          <a:p>
            <a:pPr algn="just">
              <a:spcBef>
                <a:spcPts val="600"/>
              </a:spcBef>
            </a:pPr>
            <a:endParaRPr lang="es-ES" sz="2400" dirty="0"/>
          </a:p>
          <a:p>
            <a:pPr algn="just">
              <a:spcBef>
                <a:spcPts val="600"/>
              </a:spcBef>
            </a:pPr>
            <a:r>
              <a:rPr lang="es-ES" sz="2400" dirty="0"/>
              <a:t>La entrega de premios a los campeones universitarios de la temporada tendrá lugar en mayo de 2026.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384EAE6-2C0D-494A-93C4-47514B5BF6D5}"/>
              </a:ext>
            </a:extLst>
          </p:cNvPr>
          <p:cNvSpPr txBox="1"/>
          <p:nvPr/>
        </p:nvSpPr>
        <p:spPr>
          <a:xfrm>
            <a:off x="17846548" y="12682660"/>
            <a:ext cx="5391824" cy="6367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3200" b="0" i="0" u="none" strike="noStrike" cap="none" spc="0" normalizeH="0" baseline="0" dirty="0">
                <a:ln>
                  <a:noFill/>
                </a:ln>
                <a:solidFill>
                  <a:srgbClr val="0066A1"/>
                </a:solidFill>
                <a:effectLst/>
                <a:uFillTx/>
                <a:latin typeface="Rubik Regular" pitchFamily="2" charset="-79"/>
                <a:cs typeface="Rubik Regular" pitchFamily="2" charset="-79"/>
                <a:sym typeface="Helvetica Neue"/>
              </a:rPr>
              <a:t>Memoria de acciones 2025</a:t>
            </a:r>
          </a:p>
        </p:txBody>
      </p:sp>
      <p:sp>
        <p:nvSpPr>
          <p:cNvPr id="14" name="Cuerpo de texto">
            <a:extLst>
              <a:ext uri="{FF2B5EF4-FFF2-40B4-BE49-F238E27FC236}">
                <a16:creationId xmlns:a16="http://schemas.microsoft.com/office/drawing/2014/main" id="{50DA763E-2A05-4DE7-BB6D-704C8B4073B3}"/>
              </a:ext>
            </a:extLst>
          </p:cNvPr>
          <p:cNvSpPr txBox="1"/>
          <p:nvPr/>
        </p:nvSpPr>
        <p:spPr>
          <a:xfrm>
            <a:off x="2019289" y="4324017"/>
            <a:ext cx="11631032" cy="2403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noAutofit/>
          </a:bodyPr>
          <a:lstStyle>
            <a:lvl1pPr algn="l">
              <a:spcBef>
                <a:spcPts val="5900"/>
              </a:spcBef>
              <a:defRPr sz="3600" b="0">
                <a:solidFill>
                  <a:srgbClr val="5E5E5E"/>
                </a:solidFill>
                <a:latin typeface="Rubik Regular"/>
                <a:ea typeface="Rubik Regular"/>
                <a:cs typeface="Rubik Regular"/>
                <a:sym typeface="Rubik Regular"/>
              </a:defRPr>
            </a:lvl1pPr>
          </a:lstStyle>
          <a:p>
            <a:pPr algn="just">
              <a:spcBef>
                <a:spcPts val="600"/>
              </a:spcBef>
            </a:pPr>
            <a:r>
              <a:rPr lang="es-ES" sz="2400" b="1" dirty="0">
                <a:solidFill>
                  <a:srgbClr val="0066A1"/>
                </a:solidFill>
              </a:rPr>
              <a:t>Fecha: </a:t>
            </a:r>
            <a:r>
              <a:rPr lang="es-ES" sz="2400" dirty="0">
                <a:solidFill>
                  <a:srgbClr val="555555"/>
                </a:solidFill>
              </a:rPr>
              <a:t>curso</a:t>
            </a:r>
            <a:r>
              <a:rPr lang="es-ES" sz="2400" b="1" dirty="0">
                <a:solidFill>
                  <a:srgbClr val="0066A1"/>
                </a:solidFill>
              </a:rPr>
              <a:t> </a:t>
            </a:r>
            <a:r>
              <a:rPr lang="es-ES" sz="2400" dirty="0">
                <a:solidFill>
                  <a:srgbClr val="555555"/>
                </a:solidFill>
              </a:rPr>
              <a:t>2025 - 2026</a:t>
            </a:r>
          </a:p>
          <a:p>
            <a:pPr algn="just">
              <a:spcBef>
                <a:spcPts val="600"/>
              </a:spcBef>
            </a:pPr>
            <a:r>
              <a:rPr lang="es-ES" sz="2400" b="1" dirty="0">
                <a:solidFill>
                  <a:srgbClr val="0066A1"/>
                </a:solidFill>
              </a:rPr>
              <a:t>Ponentes: </a:t>
            </a:r>
            <a:r>
              <a:rPr lang="es-ES" sz="2400" dirty="0">
                <a:solidFill>
                  <a:srgbClr val="555555"/>
                </a:solidFill>
              </a:rPr>
              <a:t>profesionales </a:t>
            </a:r>
            <a:r>
              <a:rPr lang="es-ES" sz="2400" dirty="0"/>
              <a:t>relacionados con el mundo de los eSports y los videojuegos</a:t>
            </a:r>
          </a:p>
          <a:p>
            <a:pPr algn="just">
              <a:spcBef>
                <a:spcPts val="600"/>
              </a:spcBef>
            </a:pPr>
            <a:r>
              <a:rPr lang="es-ES" sz="2400" b="1" dirty="0">
                <a:solidFill>
                  <a:srgbClr val="0066A1"/>
                </a:solidFill>
              </a:rPr>
              <a:t>Participantes: </a:t>
            </a:r>
            <a:r>
              <a:rPr lang="es-ES" sz="2400" dirty="0">
                <a:solidFill>
                  <a:srgbClr val="555555"/>
                </a:solidFill>
              </a:rPr>
              <a:t>comunidad universitaria ULPGC</a:t>
            </a:r>
          </a:p>
          <a:p>
            <a:pPr algn="just">
              <a:spcBef>
                <a:spcPts val="600"/>
              </a:spcBef>
            </a:pPr>
            <a:endParaRPr lang="es-ES" sz="2400" dirty="0">
              <a:solidFill>
                <a:srgbClr val="555555"/>
              </a:solidFill>
            </a:endParaRPr>
          </a:p>
          <a:p>
            <a:pPr algn="just">
              <a:spcBef>
                <a:spcPts val="600"/>
              </a:spcBef>
            </a:pPr>
            <a:endParaRPr lang="es-ES" sz="2400" b="1" dirty="0">
              <a:solidFill>
                <a:srgbClr val="0066A1"/>
              </a:solidFill>
            </a:endParaRPr>
          </a:p>
        </p:txBody>
      </p:sp>
      <p:pic>
        <p:nvPicPr>
          <p:cNvPr id="17" name="Gráfico 16">
            <a:extLst>
              <a:ext uri="{FF2B5EF4-FFF2-40B4-BE49-F238E27FC236}">
                <a16:creationId xmlns:a16="http://schemas.microsoft.com/office/drawing/2014/main" id="{34616AAB-EC5B-4410-AFA8-C8D7A1CADB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80540" y="4292679"/>
            <a:ext cx="252000" cy="253126"/>
          </a:xfrm>
          <a:prstGeom prst="rect">
            <a:avLst/>
          </a:prstGeom>
        </p:spPr>
      </p:pic>
      <p:pic>
        <p:nvPicPr>
          <p:cNvPr id="5" name="Imagen 4" descr="Interfaz de usuario gráfica, Texto&#10;&#10;Descripción generada automáticamente con confianza media">
            <a:extLst>
              <a:ext uri="{FF2B5EF4-FFF2-40B4-BE49-F238E27FC236}">
                <a16:creationId xmlns:a16="http://schemas.microsoft.com/office/drawing/2014/main" id="{07BBD1EA-92B1-2BA8-E56E-7178AEE61D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04" y="410627"/>
            <a:ext cx="8861537" cy="1440000"/>
          </a:xfrm>
          <a:prstGeom prst="rect">
            <a:avLst/>
          </a:prstGeom>
        </p:spPr>
      </p:pic>
      <p:pic>
        <p:nvPicPr>
          <p:cNvPr id="8" name="Gráfico 7">
            <a:hlinkClick r:id="rId6" action="ppaction://hlinksldjump"/>
            <a:extLst>
              <a:ext uri="{FF2B5EF4-FFF2-40B4-BE49-F238E27FC236}">
                <a16:creationId xmlns:a16="http://schemas.microsoft.com/office/drawing/2014/main" id="{922CE70B-5B00-78EF-601C-1599DBEBC87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238372" y="12533504"/>
            <a:ext cx="923925" cy="923925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4716DF65-10C2-84AE-FA5C-003446BE4A9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587289" y="4744413"/>
            <a:ext cx="432000" cy="261562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D4AF69B1-6D58-D3F7-D180-CAC5645A363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676179" y="5168147"/>
            <a:ext cx="252000" cy="32507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A2205E9-DDB0-ADC5-43F1-330ED0E43A09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36562" r="1382"/>
          <a:stretch>
            <a:fillRect/>
          </a:stretch>
        </p:blipFill>
        <p:spPr>
          <a:xfrm>
            <a:off x="15033375" y="4927293"/>
            <a:ext cx="7272835" cy="5547835"/>
          </a:xfrm>
          <a:prstGeom prst="rect">
            <a:avLst/>
          </a:prstGeom>
          <a:ln w="28575">
            <a:solidFill>
              <a:srgbClr val="FFA100"/>
            </a:solidFill>
          </a:ln>
        </p:spPr>
      </p:pic>
      <p:pic>
        <p:nvPicPr>
          <p:cNvPr id="11" name="Gráfico 10">
            <a:hlinkClick r:id="rId14"/>
            <a:extLst>
              <a:ext uri="{FF2B5EF4-FFF2-40B4-BE49-F238E27FC236}">
                <a16:creationId xmlns:a16="http://schemas.microsoft.com/office/drawing/2014/main" id="{FFA698F7-F63A-B65B-4EFC-23B539014D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5033375" y="10405826"/>
            <a:ext cx="540000" cy="540000"/>
          </a:xfrm>
          <a:prstGeom prst="rect">
            <a:avLst/>
          </a:prstGeom>
        </p:spPr>
      </p:pic>
      <p:pic>
        <p:nvPicPr>
          <p:cNvPr id="3" name="Gráfico 2">
            <a:hlinkClick r:id="rId17"/>
            <a:extLst>
              <a:ext uri="{FF2B5EF4-FFF2-40B4-BE49-F238E27FC236}">
                <a16:creationId xmlns:a16="http://schemas.microsoft.com/office/drawing/2014/main" id="{2DC197F1-F5EF-5C5E-28A2-EEB4ECE005D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1715684" y="9941338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13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1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Texto&#10;&#10;Descripción generada automáticamente con confianza media">
            <a:extLst>
              <a:ext uri="{FF2B5EF4-FFF2-40B4-BE49-F238E27FC236}">
                <a16:creationId xmlns:a16="http://schemas.microsoft.com/office/drawing/2014/main" id="{6A0BBAFC-E2F0-52AD-4516-CAB4B72850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000" y="8705541"/>
            <a:ext cx="18000000" cy="2925000"/>
          </a:xfrm>
          <a:prstGeom prst="rect">
            <a:avLst/>
          </a:prstGeom>
        </p:spPr>
      </p:pic>
      <p:sp>
        <p:nvSpPr>
          <p:cNvPr id="5" name="ESPACIO RECOMENDADO PARA SUBMARCA ULPGC VERSIÓN…">
            <a:extLst>
              <a:ext uri="{FF2B5EF4-FFF2-40B4-BE49-F238E27FC236}">
                <a16:creationId xmlns:a16="http://schemas.microsoft.com/office/drawing/2014/main" id="{16833073-50B1-D7B9-DDC3-0FF7F2B074FB}"/>
              </a:ext>
            </a:extLst>
          </p:cNvPr>
          <p:cNvSpPr txBox="1"/>
          <p:nvPr/>
        </p:nvSpPr>
        <p:spPr>
          <a:xfrm>
            <a:off x="2869324" y="2587072"/>
            <a:ext cx="18697904" cy="61148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7" tIns="71437" rIns="71437" bIns="71437" numCol="1" anchor="ctr">
            <a:normAutofit/>
          </a:bodyPr>
          <a:lstStyle/>
          <a:p>
            <a:pPr>
              <a:spcBef>
                <a:spcPts val="3000"/>
              </a:spcBef>
              <a:defRPr sz="3600" b="0">
                <a:solidFill>
                  <a:srgbClr val="FFFFFF"/>
                </a:solidFill>
                <a:latin typeface="Rubik Regular"/>
                <a:ea typeface="Rubik Regular"/>
                <a:cs typeface="Rubik Regular"/>
                <a:sym typeface="Rubik Regular"/>
              </a:defRPr>
            </a:pPr>
            <a:r>
              <a:rPr lang="es-ES" dirty="0">
                <a:solidFill>
                  <a:srgbClr val="0066A1"/>
                </a:solidFill>
              </a:rPr>
              <a:t>Cátedra Telefónica de la Universidad de Las Palmas de Gran Canaria de Tecnologías Accesibles</a:t>
            </a:r>
          </a:p>
          <a:p>
            <a:pPr>
              <a:spcBef>
                <a:spcPts val="3000"/>
              </a:spcBef>
              <a:defRPr sz="3600" b="0">
                <a:solidFill>
                  <a:srgbClr val="FFFFFF"/>
                </a:solidFill>
                <a:latin typeface="Rubik Regular"/>
                <a:ea typeface="Rubik Regular"/>
                <a:cs typeface="Rubik Regular"/>
                <a:sym typeface="Rubik Regular"/>
              </a:defRPr>
            </a:pPr>
            <a:r>
              <a:rPr lang="es-ES" dirty="0">
                <a:solidFill>
                  <a:srgbClr val="0066A1"/>
                </a:solidFill>
              </a:rPr>
              <a:t>Memoria de acciones 2025</a:t>
            </a:r>
          </a:p>
          <a:p>
            <a:pPr>
              <a:spcBef>
                <a:spcPts val="3000"/>
              </a:spcBef>
              <a:defRPr sz="3600" b="0">
                <a:solidFill>
                  <a:srgbClr val="FFFFFF"/>
                </a:solidFill>
                <a:latin typeface="Rubik Regular"/>
                <a:ea typeface="Rubik Regular"/>
                <a:cs typeface="Rubik Regular"/>
                <a:sym typeface="Rubik Regular"/>
              </a:defRPr>
            </a:pPr>
            <a:r>
              <a:rPr lang="es-ES" dirty="0">
                <a:solidFill>
                  <a:srgbClr val="0066A1"/>
                </a:solidFill>
              </a:rPr>
              <a:t>Universidad de Las Palmas de Gran Canaria</a:t>
            </a:r>
            <a:endParaRPr dirty="0">
              <a:solidFill>
                <a:srgbClr val="0066A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70671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1ED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de la página">
            <a:extLst>
              <a:ext uri="{FF2B5EF4-FFF2-40B4-BE49-F238E27FC236}">
                <a16:creationId xmlns:a16="http://schemas.microsoft.com/office/drawing/2014/main" id="{26A2E9F9-4823-4E48-8DF5-B564784DB3F7}"/>
              </a:ext>
            </a:extLst>
          </p:cNvPr>
          <p:cNvSpPr txBox="1"/>
          <p:nvPr/>
        </p:nvSpPr>
        <p:spPr>
          <a:xfrm>
            <a:off x="21239987" y="588937"/>
            <a:ext cx="2187139" cy="10886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>
            <a:normAutofit/>
          </a:bodyPr>
          <a:lstStyle>
            <a:lvl1pPr algn="l">
              <a:defRPr sz="5200" b="0">
                <a:solidFill>
                  <a:srgbClr val="0066A1"/>
                </a:solidFill>
                <a:latin typeface="+mn-lt"/>
                <a:ea typeface="+mn-ea"/>
                <a:cs typeface="+mn-cs"/>
                <a:sym typeface="Rubik Bold"/>
              </a:defRPr>
            </a:lvl1pPr>
          </a:lstStyle>
          <a:p>
            <a:r>
              <a:rPr lang="es-ES" sz="4400" b="1" dirty="0">
                <a:solidFill>
                  <a:srgbClr val="095190"/>
                </a:solidFill>
              </a:rPr>
              <a:t>Índice</a:t>
            </a:r>
            <a:endParaRPr sz="4400" b="1" dirty="0">
              <a:solidFill>
                <a:srgbClr val="095190"/>
              </a:solidFill>
            </a:endParaRPr>
          </a:p>
        </p:txBody>
      </p:sp>
      <p:sp>
        <p:nvSpPr>
          <p:cNvPr id="12" name="CuadroTexto 11">
            <a:hlinkClick r:id="rId3" action="ppaction://hlinksldjump"/>
            <a:extLst>
              <a:ext uri="{FF2B5EF4-FFF2-40B4-BE49-F238E27FC236}">
                <a16:creationId xmlns:a16="http://schemas.microsoft.com/office/drawing/2014/main" id="{EFB88EDB-03A0-4B8D-9AA4-776F9FBC0444}"/>
              </a:ext>
            </a:extLst>
          </p:cNvPr>
          <p:cNvSpPr txBox="1"/>
          <p:nvPr/>
        </p:nvSpPr>
        <p:spPr>
          <a:xfrm>
            <a:off x="13354986" y="6590450"/>
            <a:ext cx="3546000" cy="1960151"/>
          </a:xfrm>
          <a:prstGeom prst="rect">
            <a:avLst/>
          </a:prstGeom>
          <a:solidFill>
            <a:srgbClr val="CCE1ED"/>
          </a:solidFill>
          <a:ln w="28575" cap="flat">
            <a:solidFill>
              <a:srgbClr val="FFA1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108000" algn="l"/>
            <a:r>
              <a:rPr lang="es-ES" sz="2400" b="0" dirty="0">
                <a:solidFill>
                  <a:srgbClr val="0066A1"/>
                </a:solidFill>
                <a:latin typeface="Rubik Medium" pitchFamily="2" charset="-79"/>
                <a:cs typeface="Rubik Medium" pitchFamily="2" charset="-79"/>
              </a:rPr>
              <a:t>III Teleco Games</a:t>
            </a:r>
          </a:p>
          <a:p>
            <a:pPr marL="108000" algn="l"/>
            <a:endParaRPr lang="es-ES" sz="2400" b="0" dirty="0">
              <a:solidFill>
                <a:srgbClr val="0066A1"/>
              </a:solidFill>
              <a:latin typeface="Rubik Medium" pitchFamily="2" charset="-79"/>
              <a:cs typeface="Rubik Medium" pitchFamily="2" charset="-79"/>
            </a:endParaRPr>
          </a:p>
          <a:p>
            <a:pPr marL="108000" algn="l"/>
            <a:endParaRPr lang="es-ES" sz="2400" b="0" dirty="0">
              <a:solidFill>
                <a:srgbClr val="0066A1"/>
              </a:solidFill>
              <a:latin typeface="Rubik Medium" pitchFamily="2" charset="-79"/>
              <a:cs typeface="Rubik Medium" pitchFamily="2" charset="-79"/>
            </a:endParaRPr>
          </a:p>
          <a:p>
            <a:pPr marL="108000" algn="l"/>
            <a:endParaRPr kumimoji="0" lang="es-ES" sz="2400" b="0" i="0" u="none" strike="noStrike" cap="none" spc="0" normalizeH="0" baseline="0" dirty="0">
              <a:ln>
                <a:noFill/>
              </a:ln>
              <a:solidFill>
                <a:srgbClr val="0066A1"/>
              </a:solidFill>
              <a:effectLst/>
              <a:uFillTx/>
              <a:latin typeface="Rubik Medium" pitchFamily="2" charset="-79"/>
              <a:cs typeface="Rubik Medium" pitchFamily="2" charset="-79"/>
              <a:sym typeface="Helvetica Neue"/>
            </a:endParaRPr>
          </a:p>
          <a:p>
            <a:pPr marL="108000" algn="r"/>
            <a:r>
              <a:rPr kumimoji="0" lang="es-ES" sz="2200" b="0" i="0" u="none" strike="noStrike" cap="none" spc="0" normalizeH="0" baseline="0" dirty="0">
                <a:ln>
                  <a:noFill/>
                </a:ln>
                <a:solidFill>
                  <a:srgbClr val="0066A1"/>
                </a:solidFill>
                <a:effectLst/>
                <a:uFillTx/>
                <a:latin typeface="Rubik Medium" pitchFamily="2" charset="-79"/>
                <a:cs typeface="Rubik Medium" pitchFamily="2" charset="-79"/>
                <a:sym typeface="Helvetica Neue"/>
              </a:rPr>
              <a:t>&lt; </a:t>
            </a:r>
            <a:r>
              <a:rPr lang="es-ES" sz="2200" b="0" dirty="0">
                <a:solidFill>
                  <a:srgbClr val="0066A1"/>
                </a:solidFill>
                <a:latin typeface="Rubik Medium" pitchFamily="2" charset="-79"/>
                <a:cs typeface="Rubik Medium" pitchFamily="2" charset="-79"/>
              </a:rPr>
              <a:t>6</a:t>
            </a:r>
            <a:r>
              <a:rPr kumimoji="0" lang="es-ES" sz="2200" b="0" i="0" u="none" strike="noStrike" cap="none" spc="0" normalizeH="0" baseline="0" dirty="0">
                <a:ln>
                  <a:noFill/>
                </a:ln>
                <a:solidFill>
                  <a:srgbClr val="0066A1"/>
                </a:solidFill>
                <a:effectLst/>
                <a:uFillTx/>
                <a:latin typeface="Rubik Medium" pitchFamily="2" charset="-79"/>
                <a:cs typeface="Rubik Medium" pitchFamily="2" charset="-79"/>
                <a:sym typeface="Helvetica Neue"/>
              </a:rPr>
              <a:t> &gt;  </a:t>
            </a:r>
          </a:p>
        </p:txBody>
      </p:sp>
      <p:pic>
        <p:nvPicPr>
          <p:cNvPr id="3" name="Imagen 2" descr="Interfaz de usuario gráfica, Texto&#10;&#10;Descripción generada automáticamente con confianza media">
            <a:extLst>
              <a:ext uri="{FF2B5EF4-FFF2-40B4-BE49-F238E27FC236}">
                <a16:creationId xmlns:a16="http://schemas.microsoft.com/office/drawing/2014/main" id="{2FABF9E3-8930-B2DC-C9D3-D269386236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04" y="410627"/>
            <a:ext cx="8861537" cy="1440000"/>
          </a:xfrm>
          <a:prstGeom prst="rect">
            <a:avLst/>
          </a:prstGeom>
        </p:spPr>
      </p:pic>
      <p:sp>
        <p:nvSpPr>
          <p:cNvPr id="4" name="CuadroTexto 3">
            <a:hlinkClick r:id="rId5" action="ppaction://hlinksldjump"/>
            <a:extLst>
              <a:ext uri="{FF2B5EF4-FFF2-40B4-BE49-F238E27FC236}">
                <a16:creationId xmlns:a16="http://schemas.microsoft.com/office/drawing/2014/main" id="{DB15981C-3401-22BF-35B0-C0E7A79CBDBF}"/>
              </a:ext>
            </a:extLst>
          </p:cNvPr>
          <p:cNvSpPr txBox="1"/>
          <p:nvPr/>
        </p:nvSpPr>
        <p:spPr>
          <a:xfrm>
            <a:off x="7371795" y="6590450"/>
            <a:ext cx="3546000" cy="1960151"/>
          </a:xfrm>
          <a:prstGeom prst="rect">
            <a:avLst/>
          </a:prstGeom>
          <a:solidFill>
            <a:srgbClr val="CCE1ED"/>
          </a:solidFill>
          <a:ln w="28575" cap="flat">
            <a:solidFill>
              <a:srgbClr val="FFA1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108000" algn="l"/>
            <a:r>
              <a:rPr lang="es-ES" sz="2400" b="0" dirty="0">
                <a:solidFill>
                  <a:srgbClr val="0066A1"/>
                </a:solidFill>
                <a:latin typeface="Rubik Medium" pitchFamily="2" charset="-79"/>
                <a:cs typeface="Rubik Medium" pitchFamily="2" charset="-79"/>
              </a:rPr>
              <a:t>Acto reconocimiento VIII Concurso Cátedra Telefónica ULPGC</a:t>
            </a:r>
          </a:p>
          <a:p>
            <a:pPr marL="108000" algn="l"/>
            <a:endParaRPr kumimoji="0" lang="es-ES" sz="2400" b="0" i="0" u="none" strike="noStrike" cap="none" spc="0" normalizeH="0" baseline="0" dirty="0">
              <a:ln>
                <a:noFill/>
              </a:ln>
              <a:solidFill>
                <a:srgbClr val="0066A1"/>
              </a:solidFill>
              <a:effectLst/>
              <a:uFillTx/>
              <a:latin typeface="Rubik Medium" pitchFamily="2" charset="-79"/>
              <a:cs typeface="Rubik Medium" pitchFamily="2" charset="-79"/>
              <a:sym typeface="Helvetica Neue"/>
            </a:endParaRPr>
          </a:p>
          <a:p>
            <a:pPr marL="108000" lvl="2" indent="0" algn="r" defTabSz="769938">
              <a:tabLst>
                <a:tab pos="3849688" algn="l"/>
              </a:tabLst>
            </a:pPr>
            <a:r>
              <a:rPr lang="es-ES" sz="2200" b="0" dirty="0">
                <a:solidFill>
                  <a:srgbClr val="0066A1"/>
                </a:solidFill>
                <a:latin typeface="Rubik Medium" pitchFamily="2" charset="-79"/>
                <a:cs typeface="Rubik Medium" pitchFamily="2" charset="-79"/>
              </a:rPr>
              <a:t>&lt; 5 &gt;  </a:t>
            </a:r>
          </a:p>
        </p:txBody>
      </p:sp>
      <p:sp>
        <p:nvSpPr>
          <p:cNvPr id="6" name="CuadroTexto 5">
            <a:hlinkClick r:id="rId6" action="ppaction://hlinksldjump"/>
            <a:extLst>
              <a:ext uri="{FF2B5EF4-FFF2-40B4-BE49-F238E27FC236}">
                <a16:creationId xmlns:a16="http://schemas.microsoft.com/office/drawing/2014/main" id="{5F73AA74-5748-1A0F-A9A5-F29DCE247438}"/>
              </a:ext>
            </a:extLst>
          </p:cNvPr>
          <p:cNvSpPr txBox="1"/>
          <p:nvPr/>
        </p:nvSpPr>
        <p:spPr>
          <a:xfrm>
            <a:off x="1420091" y="6590450"/>
            <a:ext cx="3546000" cy="1960151"/>
          </a:xfrm>
          <a:prstGeom prst="rect">
            <a:avLst/>
          </a:prstGeom>
          <a:solidFill>
            <a:srgbClr val="CCE1ED"/>
          </a:solidFill>
          <a:ln w="28575" cap="flat">
            <a:solidFill>
              <a:srgbClr val="FFA1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108000" algn="l"/>
            <a:r>
              <a:rPr lang="es-ES" sz="2400" b="0" dirty="0">
                <a:solidFill>
                  <a:srgbClr val="0066A1"/>
                </a:solidFill>
                <a:latin typeface="Rubik Medium" pitchFamily="2" charset="-79"/>
                <a:cs typeface="Rubik Medium" pitchFamily="2" charset="-79"/>
              </a:rPr>
              <a:t>Líderes Digitales Universitarios</a:t>
            </a:r>
          </a:p>
          <a:p>
            <a:pPr marL="108000" marR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s-ES" sz="2400" dirty="0">
              <a:solidFill>
                <a:srgbClr val="0066A1"/>
              </a:solidFill>
              <a:latin typeface="Rubik Medium" pitchFamily="2" charset="-79"/>
              <a:cs typeface="Rubik Medium" pitchFamily="2" charset="-79"/>
            </a:endParaRPr>
          </a:p>
          <a:p>
            <a:pPr marL="108000" marR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s-ES" sz="2400" dirty="0">
              <a:solidFill>
                <a:srgbClr val="0066A1"/>
              </a:solidFill>
              <a:latin typeface="Rubik Medium" pitchFamily="2" charset="-79"/>
              <a:cs typeface="Rubik Medium" pitchFamily="2" charset="-79"/>
            </a:endParaRPr>
          </a:p>
          <a:p>
            <a:pPr marL="108000" lvl="2" indent="0" algn="r" defTabSz="769938">
              <a:tabLst>
                <a:tab pos="3849688" algn="l"/>
              </a:tabLst>
            </a:pPr>
            <a:r>
              <a:rPr lang="es-ES" sz="2200" b="0" dirty="0">
                <a:solidFill>
                  <a:srgbClr val="0066A1"/>
                </a:solidFill>
                <a:latin typeface="Rubik Medium" pitchFamily="2" charset="-79"/>
                <a:cs typeface="Rubik Medium" pitchFamily="2" charset="-79"/>
              </a:rPr>
              <a:t>&lt; 4 &gt;  </a:t>
            </a:r>
          </a:p>
        </p:txBody>
      </p:sp>
      <p:sp>
        <p:nvSpPr>
          <p:cNvPr id="21" name="CuadroTexto 20">
            <a:hlinkClick r:id="rId7" action="ppaction://hlinksldjump"/>
            <a:extLst>
              <a:ext uri="{FF2B5EF4-FFF2-40B4-BE49-F238E27FC236}">
                <a16:creationId xmlns:a16="http://schemas.microsoft.com/office/drawing/2014/main" id="{9327985B-4BB5-6E4A-519F-A855B3194077}"/>
              </a:ext>
            </a:extLst>
          </p:cNvPr>
          <p:cNvSpPr txBox="1"/>
          <p:nvPr/>
        </p:nvSpPr>
        <p:spPr>
          <a:xfrm>
            <a:off x="1391466" y="9867072"/>
            <a:ext cx="3546000" cy="1960151"/>
          </a:xfrm>
          <a:prstGeom prst="rect">
            <a:avLst/>
          </a:prstGeom>
          <a:solidFill>
            <a:srgbClr val="CCE1ED"/>
          </a:solidFill>
          <a:ln w="28575" cap="flat">
            <a:solidFill>
              <a:srgbClr val="FFA1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108000" algn="l"/>
            <a:r>
              <a:rPr lang="es-ES" sz="2400" b="0" dirty="0">
                <a:solidFill>
                  <a:srgbClr val="0066A1"/>
                </a:solidFill>
                <a:latin typeface="Rubik Medium" pitchFamily="2" charset="-79"/>
                <a:cs typeface="Rubik Medium" pitchFamily="2" charset="-79"/>
              </a:rPr>
              <a:t>IX Concurso Cátedra </a:t>
            </a:r>
          </a:p>
          <a:p>
            <a:pPr marL="108000" algn="l"/>
            <a:r>
              <a:rPr lang="es-ES" sz="2400" b="0" dirty="0">
                <a:solidFill>
                  <a:srgbClr val="0066A1"/>
                </a:solidFill>
                <a:latin typeface="Rubik Medium" pitchFamily="2" charset="-79"/>
                <a:cs typeface="Rubik Medium" pitchFamily="2" charset="-79"/>
              </a:rPr>
              <a:t>Telefónica ULPGC</a:t>
            </a:r>
          </a:p>
          <a:p>
            <a:pPr marL="108000" algn="l"/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66A1"/>
              </a:solidFill>
              <a:effectLst/>
              <a:uFillTx/>
              <a:latin typeface="Rubik Medium" pitchFamily="2" charset="-79"/>
              <a:cs typeface="Rubik Medium" pitchFamily="2" charset="-79"/>
              <a:sym typeface="Helvetica Neue"/>
            </a:endParaRPr>
          </a:p>
          <a:p>
            <a:pPr marL="108000" algn="l"/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66A1"/>
              </a:solidFill>
              <a:effectLst/>
              <a:uFillTx/>
              <a:latin typeface="Rubik Medium" pitchFamily="2" charset="-79"/>
              <a:cs typeface="Rubik Medium" pitchFamily="2" charset="-79"/>
              <a:sym typeface="Helvetica Neue"/>
            </a:endParaRPr>
          </a:p>
          <a:p>
            <a:pPr marL="108000" algn="r"/>
            <a:r>
              <a:rPr kumimoji="0" lang="es-ES" sz="2200" b="0" i="0" u="none" strike="noStrike" cap="none" spc="0" normalizeH="0" baseline="0" dirty="0">
                <a:ln>
                  <a:noFill/>
                </a:ln>
                <a:solidFill>
                  <a:srgbClr val="0066A1"/>
                </a:solidFill>
                <a:effectLst/>
                <a:uFillTx/>
                <a:latin typeface="Rubik Medium" pitchFamily="2" charset="-79"/>
                <a:cs typeface="Rubik Medium" pitchFamily="2" charset="-79"/>
                <a:sym typeface="Helvetica Neue"/>
              </a:rPr>
              <a:t>&lt; 7 &gt;  </a:t>
            </a:r>
          </a:p>
        </p:txBody>
      </p:sp>
      <p:sp>
        <p:nvSpPr>
          <p:cNvPr id="14" name="CuadroTexto 13">
            <a:hlinkClick r:id="rId8" action="ppaction://hlinksldjump"/>
            <a:extLst>
              <a:ext uri="{FF2B5EF4-FFF2-40B4-BE49-F238E27FC236}">
                <a16:creationId xmlns:a16="http://schemas.microsoft.com/office/drawing/2014/main" id="{9ACDC7DC-8C65-3B7E-9B31-781695957D25}"/>
              </a:ext>
            </a:extLst>
          </p:cNvPr>
          <p:cNvSpPr txBox="1"/>
          <p:nvPr/>
        </p:nvSpPr>
        <p:spPr>
          <a:xfrm>
            <a:off x="1391466" y="3390765"/>
            <a:ext cx="3547411" cy="1898596"/>
          </a:xfrm>
          <a:prstGeom prst="rect">
            <a:avLst/>
          </a:prstGeom>
          <a:solidFill>
            <a:srgbClr val="CCE1ED"/>
          </a:solidFill>
          <a:ln w="28575" cap="flat">
            <a:solidFill>
              <a:srgbClr val="FFA1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108000" marR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2400" b="0" dirty="0">
                <a:solidFill>
                  <a:srgbClr val="0066A1"/>
                </a:solidFill>
                <a:latin typeface="Rubik Medium" pitchFamily="2" charset="-79"/>
                <a:cs typeface="Rubik Medium" pitchFamily="2" charset="-79"/>
              </a:rPr>
              <a:t>Presentación</a:t>
            </a:r>
          </a:p>
          <a:p>
            <a:pPr marL="108000" marR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s-ES" sz="2400" b="0" dirty="0">
              <a:solidFill>
                <a:srgbClr val="0066A1"/>
              </a:solidFill>
              <a:latin typeface="Rubik Medium" pitchFamily="2" charset="-79"/>
              <a:cs typeface="Rubik Medium" pitchFamily="2" charset="-79"/>
            </a:endParaRPr>
          </a:p>
          <a:p>
            <a:pPr marL="108000" lvl="2" indent="0" algn="r" defTabSz="769938">
              <a:tabLst>
                <a:tab pos="3849688" algn="l"/>
              </a:tabLst>
            </a:pPr>
            <a:endParaRPr kumimoji="0" lang="es-ES" sz="2200" b="0" i="0" u="none" strike="noStrike" cap="none" spc="0" normalizeH="0" baseline="0" dirty="0">
              <a:ln>
                <a:noFill/>
              </a:ln>
              <a:solidFill>
                <a:srgbClr val="0066A1"/>
              </a:solidFill>
              <a:effectLst/>
              <a:uFillTx/>
              <a:latin typeface="Rubik Medium" pitchFamily="2" charset="-79"/>
              <a:cs typeface="Rubik Medium" pitchFamily="2" charset="-79"/>
              <a:sym typeface="Helvetica Neue"/>
            </a:endParaRPr>
          </a:p>
          <a:p>
            <a:pPr marL="108000" lvl="2" indent="0" algn="r" defTabSz="769938">
              <a:tabLst>
                <a:tab pos="3849688" algn="l"/>
              </a:tabLst>
            </a:pPr>
            <a:endParaRPr lang="es-ES" sz="2200" b="0" dirty="0">
              <a:solidFill>
                <a:srgbClr val="0066A1"/>
              </a:solidFill>
              <a:latin typeface="Rubik Medium" pitchFamily="2" charset="-79"/>
              <a:cs typeface="Rubik Medium" pitchFamily="2" charset="-79"/>
            </a:endParaRPr>
          </a:p>
          <a:p>
            <a:pPr marL="108000" lvl="2" indent="0" algn="r" defTabSz="769938">
              <a:tabLst>
                <a:tab pos="3849688" algn="l"/>
              </a:tabLst>
            </a:pPr>
            <a:r>
              <a:rPr kumimoji="0" lang="es-ES" sz="2200" b="0" i="0" u="none" strike="noStrike" cap="none" spc="0" normalizeH="0" baseline="0" dirty="0">
                <a:ln>
                  <a:noFill/>
                </a:ln>
                <a:solidFill>
                  <a:srgbClr val="0066A1"/>
                </a:solidFill>
                <a:effectLst/>
                <a:uFillTx/>
                <a:latin typeface="Rubik Medium" pitchFamily="2" charset="-79"/>
                <a:cs typeface="Rubik Medium" pitchFamily="2" charset="-79"/>
                <a:sym typeface="Helvetica Neue"/>
              </a:rPr>
              <a:t>&lt; 3 &gt;  </a:t>
            </a:r>
          </a:p>
        </p:txBody>
      </p:sp>
      <p:sp>
        <p:nvSpPr>
          <p:cNvPr id="5" name="CuadroTexto 4">
            <a:hlinkClick r:id="rId9" action="ppaction://hlinksldjump"/>
            <a:extLst>
              <a:ext uri="{FF2B5EF4-FFF2-40B4-BE49-F238E27FC236}">
                <a16:creationId xmlns:a16="http://schemas.microsoft.com/office/drawing/2014/main" id="{97BE1AD2-5D2B-B3A7-1A18-16D633C73F16}"/>
              </a:ext>
            </a:extLst>
          </p:cNvPr>
          <p:cNvSpPr txBox="1"/>
          <p:nvPr/>
        </p:nvSpPr>
        <p:spPr>
          <a:xfrm>
            <a:off x="7371795" y="9777290"/>
            <a:ext cx="3547411" cy="1960151"/>
          </a:xfrm>
          <a:prstGeom prst="rect">
            <a:avLst/>
          </a:prstGeom>
          <a:solidFill>
            <a:srgbClr val="CCE1ED"/>
          </a:solidFill>
          <a:ln w="28575" cap="flat">
            <a:solidFill>
              <a:srgbClr val="FFA1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108000" algn="l"/>
            <a:r>
              <a:rPr lang="es-ES" sz="2400" b="0" dirty="0">
                <a:solidFill>
                  <a:srgbClr val="0066A1"/>
                </a:solidFill>
                <a:latin typeface="Rubik Medium" pitchFamily="2" charset="-79"/>
                <a:cs typeface="Rubik Medium" pitchFamily="2" charset="-79"/>
              </a:rPr>
              <a:t> Jornadas InnoEducaTIC 2025</a:t>
            </a:r>
          </a:p>
          <a:p>
            <a:pPr marL="108000" algn="l"/>
            <a:endParaRPr lang="es-ES" sz="2400" b="0" dirty="0">
              <a:solidFill>
                <a:srgbClr val="0066A1"/>
              </a:solidFill>
              <a:latin typeface="Rubik Medium" pitchFamily="2" charset="-79"/>
              <a:cs typeface="Rubik Medium" pitchFamily="2" charset="-79"/>
            </a:endParaRPr>
          </a:p>
          <a:p>
            <a:pPr marL="108000" algn="l"/>
            <a:endParaRPr lang="es-ES" sz="2400" b="0" dirty="0">
              <a:solidFill>
                <a:srgbClr val="0066A1"/>
              </a:solidFill>
              <a:latin typeface="Rubik Medium" pitchFamily="2" charset="-79"/>
              <a:cs typeface="Rubik Medium" pitchFamily="2" charset="-79"/>
            </a:endParaRPr>
          </a:p>
          <a:p>
            <a:pPr marL="108000" algn="r"/>
            <a:r>
              <a:rPr kumimoji="0" lang="es-ES" sz="2200" b="0" i="0" u="none" strike="noStrike" cap="none" spc="0" normalizeH="0" baseline="0" dirty="0">
                <a:ln>
                  <a:noFill/>
                </a:ln>
                <a:solidFill>
                  <a:srgbClr val="0066A1"/>
                </a:solidFill>
                <a:effectLst/>
                <a:uFillTx/>
                <a:latin typeface="Rubik Medium" pitchFamily="2" charset="-79"/>
                <a:cs typeface="Rubik Medium" pitchFamily="2" charset="-79"/>
                <a:sym typeface="Helvetica Neue"/>
              </a:rPr>
              <a:t>&lt; 8 &gt;  </a:t>
            </a:r>
          </a:p>
        </p:txBody>
      </p:sp>
      <p:sp>
        <p:nvSpPr>
          <p:cNvPr id="24" name="CuadroTexto 23">
            <a:hlinkClick r:id="rId10" action="ppaction://hlinksldjump"/>
            <a:extLst>
              <a:ext uri="{FF2B5EF4-FFF2-40B4-BE49-F238E27FC236}">
                <a16:creationId xmlns:a16="http://schemas.microsoft.com/office/drawing/2014/main" id="{34E4E49B-F82A-F3D7-933E-8D886C61DED4}"/>
              </a:ext>
            </a:extLst>
          </p:cNvPr>
          <p:cNvSpPr txBox="1"/>
          <p:nvPr/>
        </p:nvSpPr>
        <p:spPr>
          <a:xfrm>
            <a:off x="13354986" y="9795627"/>
            <a:ext cx="3546000" cy="2021706"/>
          </a:xfrm>
          <a:prstGeom prst="rect">
            <a:avLst/>
          </a:prstGeom>
          <a:solidFill>
            <a:srgbClr val="CCE1ED"/>
          </a:solidFill>
          <a:ln w="28575" cap="flat">
            <a:solidFill>
              <a:srgbClr val="FFA1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108000" lvl="2" indent="0" algn="l" defTabSz="769938">
              <a:tabLst>
                <a:tab pos="3849688" algn="l"/>
              </a:tabLst>
            </a:pPr>
            <a:r>
              <a:rPr lang="es-ES" sz="2400" b="0" dirty="0">
                <a:solidFill>
                  <a:srgbClr val="0066A1"/>
                </a:solidFill>
                <a:latin typeface="Rubik Medium" pitchFamily="2" charset="-79"/>
                <a:cs typeface="Rubik Medium" pitchFamily="2" charset="-79"/>
              </a:rPr>
              <a:t>Gira Conecta Innovación con Ferran Adrià </a:t>
            </a:r>
          </a:p>
          <a:p>
            <a:pPr marL="108000" lvl="2" indent="0" algn="l" defTabSz="769938">
              <a:tabLst>
                <a:tab pos="3849688" algn="l"/>
              </a:tabLst>
            </a:pPr>
            <a:endParaRPr kumimoji="0" lang="es-ES" sz="2800" i="0" u="none" strike="noStrike" cap="none" spc="0" normalizeH="0" baseline="0" dirty="0">
              <a:ln>
                <a:noFill/>
              </a:ln>
              <a:solidFill>
                <a:srgbClr val="0066A1"/>
              </a:solidFill>
              <a:effectLst/>
              <a:uFillTx/>
              <a:latin typeface="Rubik Medium" pitchFamily="2" charset="-79"/>
              <a:cs typeface="Rubik Medium" pitchFamily="2" charset="-79"/>
              <a:sym typeface="Helvetica Neue"/>
            </a:endParaRPr>
          </a:p>
          <a:p>
            <a:pPr marL="108000" lvl="2" indent="0" algn="r" defTabSz="769938">
              <a:tabLst>
                <a:tab pos="3849688" algn="l"/>
              </a:tabLst>
            </a:pPr>
            <a:r>
              <a:rPr kumimoji="0" lang="es-ES" sz="2200" b="0" i="0" u="none" strike="noStrike" cap="none" spc="0" normalizeH="0" baseline="0" dirty="0">
                <a:ln>
                  <a:noFill/>
                </a:ln>
                <a:solidFill>
                  <a:srgbClr val="0066A1"/>
                </a:solidFill>
                <a:effectLst/>
                <a:uFillTx/>
                <a:latin typeface="Rubik Medium" pitchFamily="2" charset="-79"/>
                <a:cs typeface="Rubik Medium" pitchFamily="2" charset="-79"/>
                <a:sym typeface="Helvetica Neue"/>
              </a:rPr>
              <a:t> &lt; 9 &gt;  </a:t>
            </a:r>
          </a:p>
        </p:txBody>
      </p:sp>
      <p:sp>
        <p:nvSpPr>
          <p:cNvPr id="7" name="CuadroTexto 6">
            <a:hlinkClick r:id="rId11" action="ppaction://hlinksldjump"/>
            <a:extLst>
              <a:ext uri="{FF2B5EF4-FFF2-40B4-BE49-F238E27FC236}">
                <a16:creationId xmlns:a16="http://schemas.microsoft.com/office/drawing/2014/main" id="{B8B00BF4-348C-D197-5E30-85C09D4B4899}"/>
              </a:ext>
            </a:extLst>
          </p:cNvPr>
          <p:cNvSpPr txBox="1"/>
          <p:nvPr/>
        </p:nvSpPr>
        <p:spPr>
          <a:xfrm>
            <a:off x="19357401" y="9857182"/>
            <a:ext cx="3546000" cy="1960151"/>
          </a:xfrm>
          <a:prstGeom prst="rect">
            <a:avLst/>
          </a:prstGeom>
          <a:solidFill>
            <a:srgbClr val="CCE1ED"/>
          </a:solidFill>
          <a:ln w="28575" cap="flat">
            <a:solidFill>
              <a:srgbClr val="FFA1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108000" lvl="2" indent="0" algn="l" defTabSz="769938">
              <a:tabLst>
                <a:tab pos="3849688" algn="l"/>
              </a:tabLst>
            </a:pPr>
            <a:r>
              <a:rPr lang="es-ES" sz="2400" b="0" dirty="0">
                <a:solidFill>
                  <a:srgbClr val="0066A1"/>
                </a:solidFill>
                <a:latin typeface="Rubik Medium" pitchFamily="2" charset="-79"/>
                <a:cs typeface="Rubik Medium" pitchFamily="2" charset="-79"/>
              </a:rPr>
              <a:t>Trofeo eSports ULPGC</a:t>
            </a:r>
          </a:p>
          <a:p>
            <a:pPr marL="108000" lvl="2" indent="0" algn="l" defTabSz="769938">
              <a:tabLst>
                <a:tab pos="3849688" algn="l"/>
              </a:tabLst>
            </a:pPr>
            <a:endParaRPr kumimoji="0" lang="es-ES" sz="2400" b="0" i="0" u="none" strike="noStrike" cap="none" spc="0" normalizeH="0" baseline="0" dirty="0">
              <a:ln>
                <a:noFill/>
              </a:ln>
              <a:solidFill>
                <a:srgbClr val="0066A1"/>
              </a:solidFill>
              <a:effectLst/>
              <a:uFillTx/>
              <a:latin typeface="Rubik Medium" pitchFamily="2" charset="-79"/>
              <a:cs typeface="Rubik Medium" pitchFamily="2" charset="-79"/>
              <a:sym typeface="Helvetica Neue"/>
            </a:endParaRPr>
          </a:p>
          <a:p>
            <a:pPr marL="108000" lvl="2" indent="0" algn="l" defTabSz="769938">
              <a:tabLst>
                <a:tab pos="3849688" algn="l"/>
              </a:tabLst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66A1"/>
              </a:solidFill>
              <a:effectLst/>
              <a:uFillTx/>
              <a:latin typeface="Rubik Medium" pitchFamily="2" charset="-79"/>
              <a:cs typeface="Rubik Medium" pitchFamily="2" charset="-79"/>
              <a:sym typeface="Helvetica Neue"/>
            </a:endParaRPr>
          </a:p>
          <a:p>
            <a:pPr marL="108000" algn="l"/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66A1"/>
              </a:solidFill>
              <a:effectLst/>
              <a:uFillTx/>
              <a:latin typeface="Rubik Medium" pitchFamily="2" charset="-79"/>
              <a:cs typeface="Rubik Medium" pitchFamily="2" charset="-79"/>
              <a:sym typeface="Helvetica Neue"/>
            </a:endParaRPr>
          </a:p>
          <a:p>
            <a:pPr marL="108000" algn="r"/>
            <a:r>
              <a:rPr lang="es-ES" sz="2200" b="0" dirty="0">
                <a:solidFill>
                  <a:srgbClr val="0066A1"/>
                </a:solidFill>
                <a:latin typeface="Rubik Medium" pitchFamily="2" charset="-79"/>
                <a:cs typeface="Rubik Medium" pitchFamily="2" charset="-79"/>
              </a:rPr>
              <a:t>&lt; 10 &gt;</a:t>
            </a:r>
            <a:endParaRPr kumimoji="0" lang="es-ES" sz="2200" b="0" i="0" u="none" strike="noStrike" cap="none" spc="0" normalizeH="0" baseline="0" dirty="0">
              <a:ln>
                <a:noFill/>
              </a:ln>
              <a:solidFill>
                <a:srgbClr val="0066A1"/>
              </a:solidFill>
              <a:effectLst/>
              <a:uFillTx/>
              <a:latin typeface="Rubik Medium" pitchFamily="2" charset="-79"/>
              <a:cs typeface="Rubik Medium" pitchFamily="2" charset="-79"/>
              <a:sym typeface="Helvetica Neue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fondo_pag.png" descr="fondo_pag.png"/>
          <p:cNvPicPr>
            <a:picLocks noChangeAspect="1"/>
          </p:cNvPicPr>
          <p:nvPr/>
        </p:nvPicPr>
        <p:blipFill>
          <a:blip r:embed="rId3"/>
          <a:srcRect t="89860" r="92471"/>
          <a:stretch>
            <a:fillRect/>
          </a:stretch>
        </p:blipFill>
        <p:spPr>
          <a:xfrm>
            <a:off x="0" y="12325243"/>
            <a:ext cx="1376884" cy="1390757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22126392" y="125015"/>
            <a:ext cx="2266537" cy="56197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3</a:t>
            </a:fld>
            <a:endParaRPr dirty="0"/>
          </a:p>
        </p:txBody>
      </p:sp>
      <p:sp>
        <p:nvSpPr>
          <p:cNvPr id="61" name="Título de la página"/>
          <p:cNvSpPr txBox="1"/>
          <p:nvPr/>
        </p:nvSpPr>
        <p:spPr>
          <a:xfrm>
            <a:off x="1279616" y="2143524"/>
            <a:ext cx="21784218" cy="18776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>
            <a:lvl1pPr algn="l">
              <a:defRPr sz="5200" b="0">
                <a:solidFill>
                  <a:srgbClr val="0066A1"/>
                </a:solidFill>
                <a:latin typeface="+mn-lt"/>
                <a:ea typeface="+mn-ea"/>
                <a:cs typeface="+mn-cs"/>
                <a:sym typeface="Rubik Bold"/>
              </a:defRPr>
            </a:lvl1pPr>
          </a:lstStyle>
          <a:p>
            <a:r>
              <a:rPr lang="es-ES" sz="4400" b="1" dirty="0">
                <a:solidFill>
                  <a:srgbClr val="095190"/>
                </a:solidFill>
              </a:rPr>
              <a:t>Presentación</a:t>
            </a:r>
            <a:endParaRPr sz="4400" b="1" dirty="0">
              <a:solidFill>
                <a:srgbClr val="095190"/>
              </a:solidFill>
            </a:endParaRPr>
          </a:p>
        </p:txBody>
      </p:sp>
      <p:sp>
        <p:nvSpPr>
          <p:cNvPr id="63" name="Subtítulo de página"/>
          <p:cNvSpPr txBox="1"/>
          <p:nvPr/>
        </p:nvSpPr>
        <p:spPr>
          <a:xfrm>
            <a:off x="1279616" y="3270080"/>
            <a:ext cx="21784218" cy="1118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>
            <a:lvl1pPr algn="l">
              <a:defRPr sz="4800" b="0">
                <a:solidFill>
                  <a:srgbClr val="FFA100"/>
                </a:solidFill>
                <a:latin typeface="Rubik Medium"/>
                <a:ea typeface="Rubik Medium"/>
                <a:cs typeface="Rubik Medium"/>
                <a:sym typeface="Rubik Medium"/>
              </a:defRPr>
            </a:lvl1pPr>
          </a:lstStyle>
          <a:p>
            <a:r>
              <a:rPr lang="es-ES" sz="3600" b="1" dirty="0">
                <a:solidFill>
                  <a:srgbClr val="FD9008"/>
                </a:solidFill>
              </a:rPr>
              <a:t>Cátedra Telefónica de la ULPGC de Tecnologías Accesibles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5599939-D760-4410-A6A0-162E14B79005}"/>
              </a:ext>
            </a:extLst>
          </p:cNvPr>
          <p:cNvSpPr txBox="1"/>
          <p:nvPr/>
        </p:nvSpPr>
        <p:spPr>
          <a:xfrm>
            <a:off x="17846548" y="12682660"/>
            <a:ext cx="5391824" cy="6367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3200" b="0" i="0" u="none" strike="noStrike" cap="none" spc="0" normalizeH="0" baseline="0" dirty="0">
                <a:ln>
                  <a:noFill/>
                </a:ln>
                <a:solidFill>
                  <a:srgbClr val="0066A1"/>
                </a:solidFill>
                <a:effectLst/>
                <a:uFillTx/>
                <a:latin typeface="Rubik Regular" pitchFamily="2" charset="-79"/>
                <a:cs typeface="Rubik Regular"/>
                <a:sym typeface="Helvetica Neue"/>
              </a:rPr>
              <a:t>Memoria de acciones </a:t>
            </a:r>
            <a:r>
              <a:rPr lang="es-ES" b="0" dirty="0">
                <a:solidFill>
                  <a:srgbClr val="0066A1"/>
                </a:solidFill>
                <a:latin typeface="Rubik Regular" pitchFamily="2" charset="-79"/>
                <a:cs typeface="Rubik Regular"/>
              </a:rPr>
              <a:t>2025</a:t>
            </a:r>
          </a:p>
        </p:txBody>
      </p:sp>
      <p:pic>
        <p:nvPicPr>
          <p:cNvPr id="5" name="Imagen 4" descr="Interfaz de usuario gráfica, Texto&#10;&#10;Descripción generada automáticamente con confianza media">
            <a:extLst>
              <a:ext uri="{FF2B5EF4-FFF2-40B4-BE49-F238E27FC236}">
                <a16:creationId xmlns:a16="http://schemas.microsoft.com/office/drawing/2014/main" id="{711A2384-8187-8A01-D952-58E5361705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04" y="410627"/>
            <a:ext cx="8861537" cy="14400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6980CE6-C94A-02F0-E4F8-192F1B51A513}"/>
              </a:ext>
            </a:extLst>
          </p:cNvPr>
          <p:cNvSpPr txBox="1"/>
          <p:nvPr/>
        </p:nvSpPr>
        <p:spPr>
          <a:xfrm>
            <a:off x="2007919" y="5068585"/>
            <a:ext cx="12470081" cy="74789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just"/>
            <a:r>
              <a:rPr lang="es-ES" sz="2400" b="0" dirty="0">
                <a:solidFill>
                  <a:srgbClr val="555555"/>
                </a:solidFill>
                <a:latin typeface="Rubik Regular" pitchFamily="2" charset="-79"/>
                <a:cs typeface="Rubik Regular" pitchFamily="2" charset="-79"/>
              </a:rPr>
              <a:t>La Cátedra Telefónica – Universidad de Las Palmas de Gran Canaria de </a:t>
            </a:r>
            <a:r>
              <a:rPr lang="es-ES" sz="2400" dirty="0">
                <a:solidFill>
                  <a:srgbClr val="0066A1"/>
                </a:solidFill>
                <a:cs typeface="Rubik Regular" pitchFamily="2" charset="-79"/>
              </a:rPr>
              <a:t>“Tecnologías Accesibles” </a:t>
            </a:r>
            <a:r>
              <a:rPr lang="es-ES" sz="2400" b="0" dirty="0">
                <a:solidFill>
                  <a:srgbClr val="555555"/>
                </a:solidFill>
                <a:latin typeface="Rubik Regular" pitchFamily="2" charset="-79"/>
                <a:cs typeface="Rubik Regular" pitchFamily="2" charset="-79"/>
              </a:rPr>
              <a:t>reafirma en 2025 su compromiso con la innovación social y la inclusión, consolidando una trayectoria que busca acercar las tecnologías de la información y la comunicación (TIC) a toda la sociedad, especialmente a </a:t>
            </a:r>
            <a:r>
              <a:rPr lang="es-ES" sz="2400" dirty="0">
                <a:solidFill>
                  <a:srgbClr val="0066A1"/>
                </a:solidFill>
                <a:cs typeface="Rubik Regular" pitchFamily="2" charset="-79"/>
              </a:rPr>
              <a:t>colectivos en situación de vulnerabilidad. </a:t>
            </a:r>
            <a:r>
              <a:rPr lang="es-ES" sz="2400" b="0" dirty="0">
                <a:solidFill>
                  <a:srgbClr val="555555"/>
                </a:solidFill>
                <a:latin typeface="Rubik Regular" pitchFamily="2" charset="-79"/>
                <a:cs typeface="Rubik Regular" pitchFamily="2" charset="-79"/>
              </a:rPr>
              <a:t>Durante este año, la Cátedra ha fortalecido su papel como espacio de colaboración entre la universidad, la empresa y la sociedad, promoviendo proyectos que integran la accesibilidad como eje central desde su concepción hasta sus resultados. La innovación tecnológica, el impacto social y la transferencia de conocimiento continúan siendo los pilares que guían nuestras acciones. Este compromiso se materializa a través de las siguientes </a:t>
            </a:r>
            <a:r>
              <a:rPr lang="es-ES" sz="2400" dirty="0">
                <a:solidFill>
                  <a:srgbClr val="0066A1"/>
                </a:solidFill>
                <a:cs typeface="Rubik Regular" pitchFamily="2" charset="-79"/>
              </a:rPr>
              <a:t>líneas de actividad</a:t>
            </a:r>
            <a:r>
              <a:rPr lang="es-ES" sz="2400" b="0" dirty="0">
                <a:solidFill>
                  <a:srgbClr val="555555"/>
                </a:solidFill>
                <a:latin typeface="Rubik Regular" pitchFamily="2" charset="-79"/>
                <a:cs typeface="Rubik Regular" pitchFamily="2" charset="-79"/>
              </a:rPr>
              <a:t>, que permanecen como base de nuestra estrategia:</a:t>
            </a:r>
          </a:p>
          <a:p>
            <a:pPr algn="just"/>
            <a:r>
              <a:rPr lang="es-ES" sz="2400" b="0" dirty="0">
                <a:solidFill>
                  <a:srgbClr val="555555"/>
                </a:solidFill>
                <a:latin typeface="Rubik Regular" pitchFamily="2" charset="-79"/>
                <a:cs typeface="Rubik Regular" pitchFamily="2" charset="-79"/>
              </a:rPr>
              <a:t>Promover la innovación social, fomentando la transferencia de dichas innovaciones a la sociedad en general.</a:t>
            </a:r>
          </a:p>
          <a:p>
            <a:pPr algn="just"/>
            <a:r>
              <a:rPr lang="es-ES" sz="2400" b="0" dirty="0">
                <a:solidFill>
                  <a:srgbClr val="555555"/>
                </a:solidFill>
                <a:latin typeface="Rubik Regular" pitchFamily="2" charset="-79"/>
                <a:cs typeface="Rubik Regular" pitchFamily="2" charset="-79"/>
              </a:rPr>
              <a:t>Apoyo a la labor de innovación e investigación universitaria en el ámbito social.</a:t>
            </a:r>
          </a:p>
          <a:p>
            <a:pPr algn="just"/>
            <a:r>
              <a:rPr lang="es-ES" sz="2400" b="0" dirty="0">
                <a:solidFill>
                  <a:srgbClr val="555555"/>
                </a:solidFill>
                <a:latin typeface="Rubik Regular" pitchFamily="2" charset="-79"/>
                <a:cs typeface="Rubik Regular" pitchFamily="2" charset="-79"/>
              </a:rPr>
              <a:t>Divulgación social de la actividad de investigación, innovación y cultura científica en la Universidad de Las Palmas de Gran Canaria.</a:t>
            </a:r>
          </a:p>
          <a:p>
            <a:pPr algn="just"/>
            <a:r>
              <a:rPr lang="es-ES" sz="2400" b="0" dirty="0">
                <a:solidFill>
                  <a:srgbClr val="555555"/>
                </a:solidFill>
                <a:latin typeface="Rubik Regular" pitchFamily="2" charset="-79"/>
                <a:cs typeface="Rubik Regular" pitchFamily="2" charset="-79"/>
              </a:rPr>
              <a:t>Realización de estudios sociológicos sobre las TIC.</a:t>
            </a:r>
          </a:p>
          <a:p>
            <a:pPr algn="just"/>
            <a:r>
              <a:rPr lang="es-ES" sz="2400" b="0" dirty="0">
                <a:solidFill>
                  <a:srgbClr val="555555"/>
                </a:solidFill>
                <a:latin typeface="Rubik Regular" pitchFamily="2" charset="-79"/>
                <a:cs typeface="Rubik Regular" pitchFamily="2" charset="-79"/>
              </a:rPr>
              <a:t>Fomento del uso de la tecnología e internet responsable.</a:t>
            </a:r>
          </a:p>
          <a:p>
            <a:pPr algn="just"/>
            <a:r>
              <a:rPr lang="es-ES" sz="2400" b="0" dirty="0">
                <a:solidFill>
                  <a:srgbClr val="555555"/>
                </a:solidFill>
                <a:latin typeface="Rubik Regular" pitchFamily="2" charset="-79"/>
                <a:cs typeface="Rubik Regular" pitchFamily="2" charset="-79"/>
              </a:rPr>
              <a:t>Promover la investigación de excelencia en la comunidad universitaria.</a:t>
            </a:r>
          </a:p>
          <a:p>
            <a:pPr algn="just"/>
            <a:r>
              <a:rPr lang="es-ES" sz="2400" b="0" dirty="0">
                <a:solidFill>
                  <a:srgbClr val="555555"/>
                </a:solidFill>
                <a:latin typeface="Rubik Regular" pitchFamily="2" charset="-79"/>
                <a:cs typeface="Rubik Regular" pitchFamily="2" charset="-79"/>
              </a:rPr>
              <a:t>Realización de eventos de innovación abierta, concursos, talleres, seminarios de interés universitario y social.</a:t>
            </a: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2F9020C5-EE75-EEAC-2B3B-3EDD1923EF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555978" y="8739299"/>
            <a:ext cx="360000" cy="337311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45DB6980-D8D5-0F4E-439F-16DAD75B06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555978" y="9470549"/>
            <a:ext cx="360000" cy="337311"/>
          </a:xfrm>
          <a:prstGeom prst="rect">
            <a:avLst/>
          </a:prstGeom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id="{1D68BCB7-3739-ED89-20DF-CF8A4EE4F2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555978" y="9830589"/>
            <a:ext cx="360000" cy="337311"/>
          </a:xfrm>
          <a:prstGeom prst="rect">
            <a:avLst/>
          </a:prstGeom>
        </p:spPr>
      </p:pic>
      <p:pic>
        <p:nvPicPr>
          <p:cNvPr id="19" name="Gráfico 18">
            <a:extLst>
              <a:ext uri="{FF2B5EF4-FFF2-40B4-BE49-F238E27FC236}">
                <a16:creationId xmlns:a16="http://schemas.microsoft.com/office/drawing/2014/main" id="{C5A2966A-44A7-31AC-1C7D-6845C57828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555978" y="10561839"/>
            <a:ext cx="360000" cy="337311"/>
          </a:xfrm>
          <a:prstGeom prst="rect">
            <a:avLst/>
          </a:prstGeom>
        </p:spPr>
      </p:pic>
      <p:pic>
        <p:nvPicPr>
          <p:cNvPr id="21" name="Gráfico 20">
            <a:extLst>
              <a:ext uri="{FF2B5EF4-FFF2-40B4-BE49-F238E27FC236}">
                <a16:creationId xmlns:a16="http://schemas.microsoft.com/office/drawing/2014/main" id="{55C1EDC6-28F2-F76E-6A8C-5D434852C6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555978" y="10921879"/>
            <a:ext cx="360000" cy="337311"/>
          </a:xfrm>
          <a:prstGeom prst="rect">
            <a:avLst/>
          </a:prstGeom>
        </p:spPr>
      </p:pic>
      <p:pic>
        <p:nvPicPr>
          <p:cNvPr id="23" name="Gráfico 22">
            <a:extLst>
              <a:ext uri="{FF2B5EF4-FFF2-40B4-BE49-F238E27FC236}">
                <a16:creationId xmlns:a16="http://schemas.microsoft.com/office/drawing/2014/main" id="{829CB3E5-BD8B-02E7-EBB6-7BEA9D7B0D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555978" y="11277669"/>
            <a:ext cx="360000" cy="337311"/>
          </a:xfrm>
          <a:prstGeom prst="rect">
            <a:avLst/>
          </a:prstGeom>
        </p:spPr>
      </p:pic>
      <p:pic>
        <p:nvPicPr>
          <p:cNvPr id="25" name="Gráfico 24">
            <a:extLst>
              <a:ext uri="{FF2B5EF4-FFF2-40B4-BE49-F238E27FC236}">
                <a16:creationId xmlns:a16="http://schemas.microsoft.com/office/drawing/2014/main" id="{CCE08AA2-2A06-D277-F2B1-FD343E1DE2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555978" y="11651938"/>
            <a:ext cx="360000" cy="337311"/>
          </a:xfrm>
          <a:prstGeom prst="rect">
            <a:avLst/>
          </a:prstGeom>
        </p:spPr>
      </p:pic>
      <p:pic>
        <p:nvPicPr>
          <p:cNvPr id="43" name="Gráfico 42">
            <a:hlinkClick r:id="rId7" action="ppaction://hlinksldjump"/>
            <a:extLst>
              <a:ext uri="{FF2B5EF4-FFF2-40B4-BE49-F238E27FC236}">
                <a16:creationId xmlns:a16="http://schemas.microsoft.com/office/drawing/2014/main" id="{8CBDFA3F-27E2-BD45-49AE-13F791233A1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238372" y="12533504"/>
            <a:ext cx="923925" cy="923925"/>
          </a:xfrm>
          <a:prstGeom prst="rect">
            <a:avLst/>
          </a:prstGeom>
        </p:spPr>
      </p:pic>
      <p:sp>
        <p:nvSpPr>
          <p:cNvPr id="2" name="Cuerpo de texto">
            <a:extLst>
              <a:ext uri="{FF2B5EF4-FFF2-40B4-BE49-F238E27FC236}">
                <a16:creationId xmlns:a16="http://schemas.microsoft.com/office/drawing/2014/main" id="{45442718-E44A-0165-B67F-6C52B76CCE5D}"/>
              </a:ext>
            </a:extLst>
          </p:cNvPr>
          <p:cNvSpPr txBox="1"/>
          <p:nvPr/>
        </p:nvSpPr>
        <p:spPr>
          <a:xfrm>
            <a:off x="15716250" y="8162133"/>
            <a:ext cx="7366633" cy="45238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noAutofit/>
          </a:bodyPr>
          <a:lstStyle>
            <a:lvl1pPr algn="l">
              <a:spcBef>
                <a:spcPts val="5900"/>
              </a:spcBef>
              <a:defRPr sz="3600" b="0">
                <a:solidFill>
                  <a:srgbClr val="5E5E5E"/>
                </a:solidFill>
                <a:latin typeface="Rubik Regular"/>
                <a:ea typeface="Rubik Regular"/>
                <a:cs typeface="Rubik Regular"/>
                <a:sym typeface="Rubik Regular"/>
              </a:defRPr>
            </a:lvl1pPr>
          </a:lstStyle>
          <a:p>
            <a:pPr algn="just">
              <a:spcBef>
                <a:spcPts val="600"/>
              </a:spcBef>
            </a:pPr>
            <a:r>
              <a:rPr lang="es-ES" sz="2400" dirty="0">
                <a:solidFill>
                  <a:schemeClr val="tx1"/>
                </a:solidFill>
              </a:rPr>
              <a:t>La Comisión de Seguimiento de la Cátedra Telefónica de la ULPGC está compuesta por:</a:t>
            </a:r>
          </a:p>
          <a:p>
            <a:pPr algn="just">
              <a:spcBef>
                <a:spcPts val="600"/>
              </a:spcBef>
            </a:pPr>
            <a:r>
              <a:rPr lang="es-ES" sz="2400" dirty="0">
                <a:solidFill>
                  <a:schemeClr val="tx1"/>
                </a:solidFill>
              </a:rPr>
              <a:t>María Paz Bringas García, Gerente de Acción Institucional, RRPP, Universidades y Cátedras.</a:t>
            </a:r>
          </a:p>
          <a:p>
            <a:pPr algn="just">
              <a:spcBef>
                <a:spcPts val="600"/>
              </a:spcBef>
            </a:pPr>
            <a:r>
              <a:rPr lang="es-ES" sz="2400" dirty="0">
                <a:solidFill>
                  <a:schemeClr val="tx1"/>
                </a:solidFill>
              </a:rPr>
              <a:t>Alejandro Chinchilla Rodríguez, Responsable de Relaciones con Universidades y Cátedras Telefónica.</a:t>
            </a:r>
          </a:p>
          <a:p>
            <a:pPr algn="just">
              <a:spcBef>
                <a:spcPts val="600"/>
              </a:spcBef>
            </a:pPr>
            <a:r>
              <a:rPr lang="es-ES" sz="2400" dirty="0">
                <a:solidFill>
                  <a:schemeClr val="tx1"/>
                </a:solidFill>
              </a:rPr>
              <a:t>David de la Cruz Sánchez Rodríguez, Vicerrector de Estudiantes.</a:t>
            </a:r>
          </a:p>
          <a:p>
            <a:pPr algn="just">
              <a:spcBef>
                <a:spcPts val="600"/>
              </a:spcBef>
            </a:pPr>
            <a:r>
              <a:rPr lang="es-ES" sz="2400" dirty="0">
                <a:solidFill>
                  <a:schemeClr val="tx1"/>
                </a:solidFill>
              </a:rPr>
              <a:t>Rafael Pérez Jiménez.</a:t>
            </a:r>
          </a:p>
          <a:p>
            <a:pPr algn="just">
              <a:spcBef>
                <a:spcPts val="600"/>
              </a:spcBef>
            </a:pPr>
            <a:endParaRPr lang="es-ES" sz="2400" dirty="0">
              <a:solidFill>
                <a:srgbClr val="FF0000"/>
              </a:solidFill>
            </a:endParaRPr>
          </a:p>
        </p:txBody>
      </p:sp>
      <p:pic>
        <p:nvPicPr>
          <p:cNvPr id="6" name="Imagen 5" descr="Interfaz de usuario gráfica, Sitio web&#10;&#10;Descripción generada automáticamente">
            <a:hlinkClick r:id="rId10"/>
            <a:extLst>
              <a:ext uri="{FF2B5EF4-FFF2-40B4-BE49-F238E27FC236}">
                <a16:creationId xmlns:a16="http://schemas.microsoft.com/office/drawing/2014/main" id="{9B8E477B-8620-9598-B3D9-38753205DC3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9566" y="2589421"/>
            <a:ext cx="4680000" cy="4325876"/>
          </a:xfrm>
          <a:prstGeom prst="rect">
            <a:avLst/>
          </a:prstGeom>
          <a:ln w="28575">
            <a:solidFill>
              <a:srgbClr val="FFA100"/>
            </a:solidFill>
          </a:ln>
        </p:spPr>
      </p:pic>
      <p:pic>
        <p:nvPicPr>
          <p:cNvPr id="33" name="Gráfico 32">
            <a:hlinkClick r:id="rId10"/>
            <a:extLst>
              <a:ext uri="{FF2B5EF4-FFF2-40B4-BE49-F238E27FC236}">
                <a16:creationId xmlns:a16="http://schemas.microsoft.com/office/drawing/2014/main" id="{08501DA3-A98C-C433-7FBC-CE0C1A042E8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1146401" y="6476225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42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fondo_pag.png" descr="fondo_pag.png"/>
          <p:cNvPicPr>
            <a:picLocks noChangeAspect="1"/>
          </p:cNvPicPr>
          <p:nvPr/>
        </p:nvPicPr>
        <p:blipFill>
          <a:blip r:embed="rId3"/>
          <a:srcRect t="89860" r="92471"/>
          <a:stretch>
            <a:fillRect/>
          </a:stretch>
        </p:blipFill>
        <p:spPr>
          <a:xfrm>
            <a:off x="0" y="12325243"/>
            <a:ext cx="1376884" cy="1390757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4</a:t>
            </a:fld>
            <a:endParaRPr dirty="0"/>
          </a:p>
        </p:txBody>
      </p:sp>
      <p:sp>
        <p:nvSpPr>
          <p:cNvPr id="61" name="Título de la página"/>
          <p:cNvSpPr txBox="1"/>
          <p:nvPr/>
        </p:nvSpPr>
        <p:spPr>
          <a:xfrm>
            <a:off x="1303681" y="2471000"/>
            <a:ext cx="21665452" cy="18776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>
            <a:lvl1pPr algn="l">
              <a:defRPr sz="5200" b="0">
                <a:solidFill>
                  <a:srgbClr val="0066A1"/>
                </a:solidFill>
                <a:latin typeface="+mn-lt"/>
                <a:ea typeface="+mn-ea"/>
                <a:cs typeface="+mn-cs"/>
                <a:sym typeface="Rubik Bold"/>
              </a:defRPr>
            </a:lvl1pPr>
          </a:lstStyle>
          <a:p>
            <a:r>
              <a:rPr lang="es-ES" sz="4400" b="1" dirty="0">
                <a:solidFill>
                  <a:srgbClr val="095190"/>
                </a:solidFill>
                <a:ea typeface="+mn-lt"/>
                <a:cs typeface="+mn-lt"/>
              </a:rPr>
              <a:t>Programa de Líderes Digitales Universitarios de la Red de Cátedras Telefónica</a:t>
            </a:r>
            <a:endParaRPr lang="es-ES" dirty="0"/>
          </a:p>
        </p:txBody>
      </p:sp>
      <p:sp>
        <p:nvSpPr>
          <p:cNvPr id="62" name="Cuerpo de texto"/>
          <p:cNvSpPr txBox="1"/>
          <p:nvPr/>
        </p:nvSpPr>
        <p:spPr>
          <a:xfrm>
            <a:off x="2019289" y="7099310"/>
            <a:ext cx="11631032" cy="45238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noAutofit/>
          </a:bodyPr>
          <a:lstStyle>
            <a:lvl1pPr algn="l">
              <a:spcBef>
                <a:spcPts val="5900"/>
              </a:spcBef>
              <a:defRPr sz="3600" b="0">
                <a:solidFill>
                  <a:srgbClr val="5E5E5E"/>
                </a:solidFill>
                <a:latin typeface="Rubik Regular"/>
                <a:ea typeface="Rubik Regular"/>
                <a:cs typeface="Rubik Regular"/>
                <a:sym typeface="Rubik Regular"/>
              </a:defRPr>
            </a:lvl1pPr>
          </a:lstStyle>
          <a:p>
            <a:pPr algn="just">
              <a:spcBef>
                <a:spcPts val="600"/>
              </a:spcBef>
            </a:pPr>
            <a:r>
              <a:rPr lang="es-ES" sz="2400" dirty="0"/>
              <a:t>La ULPGC participó en la primera edición del Programa Líderes Digitales Universitarios, organizado por la Red de Cátedras Telefónica y celebrado los días 3 y 4 de abril en Madrid. Este programa tiene como objetivo identificar y potenciar el talento universitario llamado a liderar la nueva era digital, poniendo el foco en el desarrollo de competencias técnicas, sociales y empresariales. La Universidad estuvo representada por dos equipos de estudiantes de titulaciones del ámbito tecnológico, que durante las dos jornadas pusieron a prueba sus capacidades en programación, uso y control de la tecnología, resolución de problemas complejos, liderazgo, trabajo en equipo y aprendizaje activo, así como competencias transversales como el pensamiento crítico, la creatividad, la resiliencia y la tolerancia al estrés. Uno de los equipos, obtuvo el 5º premio del programa. Como reconocimiento a esta destacada participación, el Vicerrector de Estudiantes y la Directora de Alumni y Mentoría recibieron a ambos equipos, trasladándoles la felicitación institucional en nombre de la Universidad.</a:t>
            </a:r>
            <a:endParaRPr lang="es-ES" sz="2400" dirty="0">
              <a:solidFill>
                <a:srgbClr val="555555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384EAE6-2C0D-494A-93C4-47514B5BF6D5}"/>
              </a:ext>
            </a:extLst>
          </p:cNvPr>
          <p:cNvSpPr txBox="1"/>
          <p:nvPr/>
        </p:nvSpPr>
        <p:spPr>
          <a:xfrm>
            <a:off x="17846548" y="12682660"/>
            <a:ext cx="5391824" cy="6367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3200" b="0" i="0" u="none" strike="noStrike" cap="none" spc="0" normalizeH="0" baseline="0" dirty="0">
                <a:ln>
                  <a:noFill/>
                </a:ln>
                <a:solidFill>
                  <a:srgbClr val="0066A1"/>
                </a:solidFill>
                <a:effectLst/>
                <a:uFillTx/>
                <a:latin typeface="Rubik Regular" pitchFamily="2" charset="-79"/>
                <a:cs typeface="Rubik Regular" pitchFamily="2" charset="-79"/>
                <a:sym typeface="Helvetica Neue"/>
              </a:rPr>
              <a:t>Memoria de acciones 2025</a:t>
            </a:r>
          </a:p>
        </p:txBody>
      </p:sp>
      <p:sp>
        <p:nvSpPr>
          <p:cNvPr id="14" name="Cuerpo de texto">
            <a:extLst>
              <a:ext uri="{FF2B5EF4-FFF2-40B4-BE49-F238E27FC236}">
                <a16:creationId xmlns:a16="http://schemas.microsoft.com/office/drawing/2014/main" id="{50DA763E-2A05-4DE7-BB6D-704C8B4073B3}"/>
              </a:ext>
            </a:extLst>
          </p:cNvPr>
          <p:cNvSpPr txBox="1"/>
          <p:nvPr/>
        </p:nvSpPr>
        <p:spPr>
          <a:xfrm>
            <a:off x="2019289" y="4483434"/>
            <a:ext cx="11631032" cy="2403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noAutofit/>
          </a:bodyPr>
          <a:lstStyle>
            <a:lvl1pPr algn="l">
              <a:spcBef>
                <a:spcPts val="5900"/>
              </a:spcBef>
              <a:defRPr sz="3600" b="0">
                <a:solidFill>
                  <a:srgbClr val="5E5E5E"/>
                </a:solidFill>
                <a:latin typeface="Rubik Regular"/>
                <a:ea typeface="Rubik Regular"/>
                <a:cs typeface="Rubik Regular"/>
                <a:sym typeface="Rubik Regular"/>
              </a:defRPr>
            </a:lvl1pPr>
          </a:lstStyle>
          <a:p>
            <a:pPr algn="just">
              <a:spcBef>
                <a:spcPts val="600"/>
              </a:spcBef>
            </a:pPr>
            <a:r>
              <a:rPr lang="es-ES" sz="2400" b="1" dirty="0">
                <a:solidFill>
                  <a:srgbClr val="0066A1"/>
                </a:solidFill>
              </a:rPr>
              <a:t>Fecha: </a:t>
            </a:r>
            <a:r>
              <a:rPr lang="es-ES" sz="2400" dirty="0">
                <a:solidFill>
                  <a:srgbClr val="555555"/>
                </a:solidFill>
              </a:rPr>
              <a:t>03 y 04 de abril de 2025</a:t>
            </a:r>
          </a:p>
          <a:p>
            <a:pPr algn="just">
              <a:spcBef>
                <a:spcPts val="600"/>
              </a:spcBef>
            </a:pPr>
            <a:r>
              <a:rPr lang="es-ES" sz="2400" b="1" dirty="0">
                <a:solidFill>
                  <a:srgbClr val="0066A1"/>
                </a:solidFill>
              </a:rPr>
              <a:t>Participantes: </a:t>
            </a:r>
            <a:r>
              <a:rPr lang="es-ES" sz="2400" dirty="0">
                <a:solidFill>
                  <a:srgbClr val="555555"/>
                </a:solidFill>
              </a:rPr>
              <a:t>Vicerrector de Estudiantes de la ULPGC, Directora de Alumni y Mentoría, estudiantes del Grado en Ingeniería Informática y del Grado en Ciencia e Ingeniería de Datos</a:t>
            </a:r>
          </a:p>
        </p:txBody>
      </p:sp>
      <p:pic>
        <p:nvPicPr>
          <p:cNvPr id="16" name="Gráfico 15">
            <a:extLst>
              <a:ext uri="{FF2B5EF4-FFF2-40B4-BE49-F238E27FC236}">
                <a16:creationId xmlns:a16="http://schemas.microsoft.com/office/drawing/2014/main" id="{6483B4D4-283F-4059-9B42-7402701263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80540" y="5342894"/>
            <a:ext cx="252000" cy="325072"/>
          </a:xfrm>
          <a:prstGeom prst="rect">
            <a:avLst/>
          </a:prstGeom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id="{34616AAB-EC5B-4410-AFA8-C8D7A1CADB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80540" y="4981296"/>
            <a:ext cx="252000" cy="253126"/>
          </a:xfrm>
          <a:prstGeom prst="rect">
            <a:avLst/>
          </a:prstGeom>
        </p:spPr>
      </p:pic>
      <p:pic>
        <p:nvPicPr>
          <p:cNvPr id="5" name="Imagen 4" descr="Interfaz de usuario gráfica, Texto&#10;&#10;Descripción generada automáticamente con confianza media">
            <a:extLst>
              <a:ext uri="{FF2B5EF4-FFF2-40B4-BE49-F238E27FC236}">
                <a16:creationId xmlns:a16="http://schemas.microsoft.com/office/drawing/2014/main" id="{07BBD1EA-92B1-2BA8-E56E-7178AEE61D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04" y="410627"/>
            <a:ext cx="8861537" cy="1440000"/>
          </a:xfrm>
          <a:prstGeom prst="rect">
            <a:avLst/>
          </a:prstGeom>
        </p:spPr>
      </p:pic>
      <p:pic>
        <p:nvPicPr>
          <p:cNvPr id="8" name="Gráfico 7">
            <a:hlinkClick r:id="rId9" action="ppaction://hlinksldjump"/>
            <a:extLst>
              <a:ext uri="{FF2B5EF4-FFF2-40B4-BE49-F238E27FC236}">
                <a16:creationId xmlns:a16="http://schemas.microsoft.com/office/drawing/2014/main" id="{922CE70B-5B00-78EF-601C-1599DBEBC87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3238372" y="12533504"/>
            <a:ext cx="923925" cy="92392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BC8DE32-E4FD-BE5C-676B-12ADEE922DE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083954" y="6121136"/>
            <a:ext cx="7202278" cy="4800346"/>
          </a:xfrm>
          <a:prstGeom prst="rect">
            <a:avLst/>
          </a:prstGeom>
          <a:ln w="28575">
            <a:solidFill>
              <a:srgbClr val="FFA100"/>
            </a:solidFill>
          </a:ln>
        </p:spPr>
      </p:pic>
      <p:pic>
        <p:nvPicPr>
          <p:cNvPr id="11" name="Gráfico 10">
            <a:hlinkClick r:id="rId13"/>
            <a:extLst>
              <a:ext uri="{FF2B5EF4-FFF2-40B4-BE49-F238E27FC236}">
                <a16:creationId xmlns:a16="http://schemas.microsoft.com/office/drawing/2014/main" id="{E8F230BE-B201-5279-E10B-F0CEE1D7911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1746232" y="10554970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37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fondo_pag.png" descr="fondo_pag.png"/>
          <p:cNvPicPr>
            <a:picLocks noChangeAspect="1"/>
          </p:cNvPicPr>
          <p:nvPr/>
        </p:nvPicPr>
        <p:blipFill>
          <a:blip r:embed="rId2"/>
          <a:srcRect t="89860" r="92471"/>
          <a:stretch>
            <a:fillRect/>
          </a:stretch>
        </p:blipFill>
        <p:spPr>
          <a:xfrm>
            <a:off x="0" y="12325243"/>
            <a:ext cx="1376884" cy="1390757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22093735" y="125015"/>
            <a:ext cx="2266537" cy="57515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t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61" name="Título de la página"/>
          <p:cNvSpPr txBox="1"/>
          <p:nvPr/>
        </p:nvSpPr>
        <p:spPr>
          <a:xfrm>
            <a:off x="1279618" y="2432900"/>
            <a:ext cx="21665452" cy="18776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>
            <a:normAutofit/>
          </a:bodyPr>
          <a:lstStyle>
            <a:lvl1pPr algn="l">
              <a:defRPr sz="5200" b="0">
                <a:solidFill>
                  <a:srgbClr val="0066A1"/>
                </a:solidFill>
                <a:latin typeface="+mn-lt"/>
                <a:ea typeface="+mn-ea"/>
                <a:cs typeface="+mn-cs"/>
                <a:sym typeface="Rubik Bold"/>
              </a:defRPr>
            </a:lvl1pPr>
          </a:lstStyle>
          <a:p>
            <a:r>
              <a:rPr lang="es-ES" sz="4400" b="1" dirty="0">
                <a:solidFill>
                  <a:srgbClr val="095190"/>
                </a:solidFill>
              </a:rPr>
              <a:t>III Teleco Games</a:t>
            </a:r>
          </a:p>
        </p:txBody>
      </p:sp>
      <p:sp>
        <p:nvSpPr>
          <p:cNvPr id="62" name="Cuerpo de texto"/>
          <p:cNvSpPr txBox="1"/>
          <p:nvPr/>
        </p:nvSpPr>
        <p:spPr>
          <a:xfrm>
            <a:off x="2019288" y="6736489"/>
            <a:ext cx="11811011" cy="540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>
            <a:noAutofit/>
          </a:bodyPr>
          <a:lstStyle>
            <a:lvl1pPr algn="l">
              <a:spcBef>
                <a:spcPts val="5900"/>
              </a:spcBef>
              <a:defRPr sz="3600" b="0">
                <a:solidFill>
                  <a:srgbClr val="5E5E5E"/>
                </a:solidFill>
                <a:latin typeface="Rubik Regular"/>
                <a:ea typeface="Rubik Regular"/>
                <a:cs typeface="Rubik Regular"/>
                <a:sym typeface="Rubik Regular"/>
              </a:defRPr>
            </a:lvl1pPr>
          </a:lstStyle>
          <a:p>
            <a:pPr algn="just">
              <a:spcBef>
                <a:spcPts val="600"/>
              </a:spcBef>
            </a:pPr>
            <a:r>
              <a:rPr lang="es-ES" sz="2400" dirty="0"/>
              <a:t>Competición organizada por COITT/AEGITT en colaboración con escuelas de Telecomunicación de toda España, entre ellas la Escuela de Ingeniería de Telecomunicación y Electrónica (EITE) de la ULPGC, para la promoción de las telecomunicaciones, la cultura científica, la tecnología y la innovación.</a:t>
            </a:r>
          </a:p>
          <a:p>
            <a:pPr algn="just">
              <a:spcBef>
                <a:spcPts val="600"/>
              </a:spcBef>
            </a:pPr>
            <a:r>
              <a:rPr lang="es-ES" sz="2400" dirty="0"/>
              <a:t>Los estudiantes debían desarrollar un prototipo basado en Arduino que integre telecomunicaciones (5G, LoRaWAN, WiFi, Bluetooth…) alineado con el ODS 7 (energía asequible y no contaminante).</a:t>
            </a:r>
          </a:p>
          <a:p>
            <a:pPr algn="just">
              <a:spcBef>
                <a:spcPts val="600"/>
              </a:spcBef>
            </a:pPr>
            <a:r>
              <a:rPr lang="es-ES" sz="2400" dirty="0"/>
              <a:t>La Cátedra Telefónica de la ULPGC colaboró activamente en la III Teleco Games aportando los premios de la categoría de 1º, 2º, 3º y 4º de ESO.</a:t>
            </a:r>
          </a:p>
          <a:p>
            <a:pPr algn="just">
              <a:spcBef>
                <a:spcPts val="600"/>
              </a:spcBef>
            </a:pPr>
            <a:r>
              <a:rPr lang="es-ES" sz="2400" dirty="0"/>
              <a:t>La entrega de premios de la fase clasificatoria tuvo lugar el 15 de mayo de 2025, en la EITE. Este acto contó con la presencia de representantes del COITT/AEGITT, la ULPGC y la Cátedra Telefónica, reconociendo el esfuerzo y la creatividad de los equipos participantes.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384EAE6-2C0D-494A-93C4-47514B5BF6D5}"/>
              </a:ext>
            </a:extLst>
          </p:cNvPr>
          <p:cNvSpPr txBox="1"/>
          <p:nvPr/>
        </p:nvSpPr>
        <p:spPr>
          <a:xfrm>
            <a:off x="17846548" y="12682660"/>
            <a:ext cx="5391824" cy="6367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3200" b="0" i="0" u="none" strike="noStrike" cap="none" spc="0" normalizeH="0" baseline="0" dirty="0">
                <a:ln>
                  <a:noFill/>
                </a:ln>
                <a:solidFill>
                  <a:srgbClr val="0066A1"/>
                </a:solidFill>
                <a:effectLst/>
                <a:uFillTx/>
                <a:latin typeface="Rubik Regular" pitchFamily="2" charset="-79"/>
                <a:cs typeface="Rubik Regular" pitchFamily="2" charset="-79"/>
                <a:sym typeface="Helvetica Neue"/>
              </a:rPr>
              <a:t>Memoria de acciones 2025</a:t>
            </a:r>
          </a:p>
        </p:txBody>
      </p:sp>
      <p:pic>
        <p:nvPicPr>
          <p:cNvPr id="16" name="Gráfico 15">
            <a:extLst>
              <a:ext uri="{FF2B5EF4-FFF2-40B4-BE49-F238E27FC236}">
                <a16:creationId xmlns:a16="http://schemas.microsoft.com/office/drawing/2014/main" id="{6483B4D4-283F-4059-9B42-7402701263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80540" y="5529370"/>
            <a:ext cx="252000" cy="325072"/>
          </a:xfrm>
          <a:prstGeom prst="rect">
            <a:avLst/>
          </a:prstGeom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id="{34616AAB-EC5B-4410-AFA8-C8D7A1CADB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80540" y="5170793"/>
            <a:ext cx="252000" cy="253126"/>
          </a:xfrm>
          <a:prstGeom prst="rect">
            <a:avLst/>
          </a:prstGeom>
        </p:spPr>
      </p:pic>
      <p:pic>
        <p:nvPicPr>
          <p:cNvPr id="5" name="Imagen 4" descr="Interfaz de usuario gráfica, Texto&#10;&#10;Descripción generada automáticamente con confianza media">
            <a:extLst>
              <a:ext uri="{FF2B5EF4-FFF2-40B4-BE49-F238E27FC236}">
                <a16:creationId xmlns:a16="http://schemas.microsoft.com/office/drawing/2014/main" id="{07BBD1EA-92B1-2BA8-E56E-7178AEE61D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04" y="410627"/>
            <a:ext cx="8861537" cy="1440000"/>
          </a:xfrm>
          <a:prstGeom prst="rect">
            <a:avLst/>
          </a:prstGeom>
        </p:spPr>
      </p:pic>
      <p:pic>
        <p:nvPicPr>
          <p:cNvPr id="8" name="Gráfico 7">
            <a:hlinkClick r:id="rId8" action="ppaction://hlinksldjump"/>
            <a:extLst>
              <a:ext uri="{FF2B5EF4-FFF2-40B4-BE49-F238E27FC236}">
                <a16:creationId xmlns:a16="http://schemas.microsoft.com/office/drawing/2014/main" id="{922CE70B-5B00-78EF-601C-1599DBEBC8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3238372" y="12533504"/>
            <a:ext cx="923925" cy="923925"/>
          </a:xfrm>
          <a:prstGeom prst="rect">
            <a:avLst/>
          </a:prstGeom>
        </p:spPr>
      </p:pic>
      <p:pic>
        <p:nvPicPr>
          <p:cNvPr id="4" name="Gráfico 3">
            <a:hlinkClick r:id="rId11"/>
            <a:extLst>
              <a:ext uri="{FF2B5EF4-FFF2-40B4-BE49-F238E27FC236}">
                <a16:creationId xmlns:a16="http://schemas.microsoft.com/office/drawing/2014/main" id="{7435F8F9-90AE-DD84-1EE7-EB94DB57B5B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5022211" y="10433102"/>
            <a:ext cx="540000" cy="540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0B13CD6-A484-BDE6-746E-548FE93E111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059341" y="4958206"/>
            <a:ext cx="7200001" cy="5400001"/>
          </a:xfrm>
          <a:prstGeom prst="rect">
            <a:avLst/>
          </a:prstGeom>
          <a:ln w="28575">
            <a:solidFill>
              <a:srgbClr val="FFA100"/>
            </a:solidFill>
          </a:ln>
        </p:spPr>
      </p:pic>
      <p:pic>
        <p:nvPicPr>
          <p:cNvPr id="11" name="Gráfico 10">
            <a:hlinkClick r:id="rId15"/>
            <a:extLst>
              <a:ext uri="{FF2B5EF4-FFF2-40B4-BE49-F238E27FC236}">
                <a16:creationId xmlns:a16="http://schemas.microsoft.com/office/drawing/2014/main" id="{E8F230BE-B201-5279-E10B-F0CEE1D7911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1713752" y="9965719"/>
            <a:ext cx="1080000" cy="1080000"/>
          </a:xfrm>
          <a:prstGeom prst="rect">
            <a:avLst/>
          </a:prstGeom>
        </p:spPr>
      </p:pic>
      <p:sp>
        <p:nvSpPr>
          <p:cNvPr id="7" name="Cuerpo de texto">
            <a:extLst>
              <a:ext uri="{FF2B5EF4-FFF2-40B4-BE49-F238E27FC236}">
                <a16:creationId xmlns:a16="http://schemas.microsoft.com/office/drawing/2014/main" id="{50DA763E-2A05-4DE7-BB6D-704C8B4073B3}"/>
              </a:ext>
            </a:extLst>
          </p:cNvPr>
          <p:cNvSpPr txBox="1"/>
          <p:nvPr/>
        </p:nvSpPr>
        <p:spPr>
          <a:xfrm>
            <a:off x="2019289" y="4686027"/>
            <a:ext cx="11631032" cy="2403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>
            <a:noAutofit/>
          </a:bodyPr>
          <a:lstStyle>
            <a:lvl1pPr algn="l">
              <a:spcBef>
                <a:spcPts val="5900"/>
              </a:spcBef>
              <a:defRPr sz="3600" b="0">
                <a:solidFill>
                  <a:srgbClr val="5E5E5E"/>
                </a:solidFill>
                <a:latin typeface="Rubik Regular"/>
                <a:ea typeface="Rubik Regular"/>
                <a:cs typeface="Rubik Regular"/>
                <a:sym typeface="Rubik Regular"/>
              </a:defRPr>
            </a:lvl1pPr>
          </a:lstStyle>
          <a:p>
            <a:pPr algn="just">
              <a:spcBef>
                <a:spcPts val="600"/>
              </a:spcBef>
            </a:pPr>
            <a:r>
              <a:rPr lang="es-ES" sz="2400" b="1" dirty="0">
                <a:solidFill>
                  <a:srgbClr val="0066A1"/>
                </a:solidFill>
              </a:rPr>
              <a:t>Fecha: </a:t>
            </a:r>
            <a:r>
              <a:rPr lang="es-ES" sz="2400" dirty="0">
                <a:solidFill>
                  <a:srgbClr val="555555"/>
                </a:solidFill>
              </a:rPr>
              <a:t>21 - 25 de abril de 2025</a:t>
            </a:r>
          </a:p>
          <a:p>
            <a:pPr algn="just">
              <a:spcBef>
                <a:spcPts val="600"/>
              </a:spcBef>
            </a:pPr>
            <a:r>
              <a:rPr lang="es-ES" sz="2400" b="1" dirty="0">
                <a:solidFill>
                  <a:srgbClr val="0066A1"/>
                </a:solidFill>
              </a:rPr>
              <a:t>Participantes: </a:t>
            </a:r>
            <a:r>
              <a:rPr lang="es-ES" sz="2400" dirty="0">
                <a:solidFill>
                  <a:srgbClr val="555555"/>
                </a:solidFill>
              </a:rPr>
              <a:t>alumnado de 1º, 2º, 3º y 4º de ESO, alumnado de Ciclos Formativos de Grado Medio y Superior (competición por equipos) y alumnado de Bachillerato (competición individual y por equipos)</a:t>
            </a:r>
          </a:p>
        </p:txBody>
      </p:sp>
    </p:spTree>
    <p:extLst>
      <p:ext uri="{BB962C8B-B14F-4D97-AF65-F5344CB8AC3E}">
        <p14:creationId xmlns:p14="http://schemas.microsoft.com/office/powerpoint/2010/main" val="191842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34C113-4F49-A9F1-CD78-5A0F3DA6E0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fondo_pag.png" descr="fondo_pag.png">
            <a:extLst>
              <a:ext uri="{FF2B5EF4-FFF2-40B4-BE49-F238E27FC236}">
                <a16:creationId xmlns:a16="http://schemas.microsoft.com/office/drawing/2014/main" id="{748EBFBB-BAB3-ECA8-D56A-0E8837DAA6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9860" r="92471"/>
          <a:stretch>
            <a:fillRect/>
          </a:stretch>
        </p:blipFill>
        <p:spPr>
          <a:xfrm>
            <a:off x="0" y="12325243"/>
            <a:ext cx="1376884" cy="1390757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Número de diapositiva">
            <a:extLst>
              <a:ext uri="{FF2B5EF4-FFF2-40B4-BE49-F238E27FC236}">
                <a16:creationId xmlns:a16="http://schemas.microsoft.com/office/drawing/2014/main" id="{8D2BAE5C-47D2-E9AA-FFD9-0D8F88F4C5C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093735" y="125015"/>
            <a:ext cx="2266537" cy="57515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t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61" name="Título de la página">
            <a:extLst>
              <a:ext uri="{FF2B5EF4-FFF2-40B4-BE49-F238E27FC236}">
                <a16:creationId xmlns:a16="http://schemas.microsoft.com/office/drawing/2014/main" id="{5B234D36-9533-7C86-FBAB-C44435F580F0}"/>
              </a:ext>
            </a:extLst>
          </p:cNvPr>
          <p:cNvSpPr txBox="1"/>
          <p:nvPr/>
        </p:nvSpPr>
        <p:spPr>
          <a:xfrm>
            <a:off x="1303681" y="2471000"/>
            <a:ext cx="21665452" cy="18776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>
            <a:lvl1pPr algn="l">
              <a:defRPr sz="5200" b="0">
                <a:solidFill>
                  <a:srgbClr val="0066A1"/>
                </a:solidFill>
                <a:latin typeface="+mn-lt"/>
                <a:ea typeface="+mn-ea"/>
                <a:cs typeface="+mn-cs"/>
                <a:sym typeface="Rubik Bold"/>
              </a:defRPr>
            </a:lvl1pPr>
          </a:lstStyle>
          <a:p>
            <a:r>
              <a:rPr lang="es-ES" sz="4400" b="1" dirty="0">
                <a:solidFill>
                  <a:srgbClr val="095190"/>
                </a:solidFill>
              </a:rPr>
              <a:t>Acto de reconocimiento a las personas premiadas de la VIII edición del Concurso Cátedra Telefónica de la Universidad de Las Palmas de Gran Canaria</a:t>
            </a:r>
          </a:p>
        </p:txBody>
      </p:sp>
      <p:sp>
        <p:nvSpPr>
          <p:cNvPr id="62" name="Cuerpo de texto">
            <a:extLst>
              <a:ext uri="{FF2B5EF4-FFF2-40B4-BE49-F238E27FC236}">
                <a16:creationId xmlns:a16="http://schemas.microsoft.com/office/drawing/2014/main" id="{56237E11-966A-1911-2BA6-3A3A63F77E13}"/>
              </a:ext>
            </a:extLst>
          </p:cNvPr>
          <p:cNvSpPr txBox="1"/>
          <p:nvPr/>
        </p:nvSpPr>
        <p:spPr>
          <a:xfrm>
            <a:off x="2019289" y="7611374"/>
            <a:ext cx="11631032" cy="45238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noAutofit/>
          </a:bodyPr>
          <a:lstStyle>
            <a:lvl1pPr algn="l">
              <a:spcBef>
                <a:spcPts val="5900"/>
              </a:spcBef>
              <a:defRPr sz="3600" b="0">
                <a:solidFill>
                  <a:srgbClr val="5E5E5E"/>
                </a:solidFill>
                <a:latin typeface="Rubik Regular"/>
                <a:ea typeface="Rubik Regular"/>
                <a:cs typeface="Rubik Regular"/>
                <a:sym typeface="Rubik Regular"/>
              </a:defRPr>
            </a:lvl1pPr>
          </a:lstStyle>
          <a:p>
            <a:pPr algn="just">
              <a:spcBef>
                <a:spcPts val="600"/>
              </a:spcBef>
            </a:pPr>
            <a:r>
              <a:rPr lang="es-ES" sz="2400" dirty="0">
                <a:solidFill>
                  <a:srgbClr val="555555"/>
                </a:solidFill>
              </a:rPr>
              <a:t>En el acto celebrado en el Aula de Piedra de la ULPGC, se entregaron diplomas a docentes, investigadores y estudiantes de la Universidad, reconociendo su esfuerzo y creatividad en el marco del VIII Concurso de la Cátedra Telefónica. Los primeros premios tuvieron la oportunidad de presentar sus proyectos, destacando su impacto en investigación, innovación y divulgación, y compartiendo cómo esta iniciativa ha impulsado su desarrollo académico y profesional. Las propuestas premiadas abarcaron áreas como cultura científica, investigación aplicada, proyectos de grado y posgrado, e innovación educativa, con temáticas que incluyen inteligencia artificial para diagnóstico médico, comunicaciones ópticas para satélites, gamificación en la enseñanza y estudios sobre sostenibilidad. Cada uno de los primeros y segundos premios recibió una dotación económica, mientras que los terceros fueron reconocidos con un diploma Accésit, reforzando el compromiso de la Cátedra con la excelencia y la transferencia de conocimiento.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2232A62-C6DF-513F-84D8-8FE0249256B7}"/>
              </a:ext>
            </a:extLst>
          </p:cNvPr>
          <p:cNvSpPr txBox="1"/>
          <p:nvPr/>
        </p:nvSpPr>
        <p:spPr>
          <a:xfrm>
            <a:off x="17846548" y="12682660"/>
            <a:ext cx="5391824" cy="6367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3200" b="0" i="0" u="none" strike="noStrike" cap="none" spc="0" normalizeH="0" baseline="0" dirty="0">
                <a:ln>
                  <a:noFill/>
                </a:ln>
                <a:solidFill>
                  <a:srgbClr val="0066A1"/>
                </a:solidFill>
                <a:effectLst/>
                <a:uFillTx/>
                <a:latin typeface="Rubik Regular" pitchFamily="2" charset="-79"/>
                <a:cs typeface="Rubik Regular" pitchFamily="2" charset="-79"/>
                <a:sym typeface="Helvetica Neue"/>
              </a:rPr>
              <a:t>Memoria de acciones 2025</a:t>
            </a:r>
          </a:p>
        </p:txBody>
      </p:sp>
      <p:sp>
        <p:nvSpPr>
          <p:cNvPr id="14" name="Cuerpo de texto">
            <a:extLst>
              <a:ext uri="{FF2B5EF4-FFF2-40B4-BE49-F238E27FC236}">
                <a16:creationId xmlns:a16="http://schemas.microsoft.com/office/drawing/2014/main" id="{DE888CC8-47AD-3655-9CDB-9B7C2FC8ABDF}"/>
              </a:ext>
            </a:extLst>
          </p:cNvPr>
          <p:cNvSpPr txBox="1"/>
          <p:nvPr/>
        </p:nvSpPr>
        <p:spPr>
          <a:xfrm>
            <a:off x="2019289" y="4977210"/>
            <a:ext cx="11631032" cy="2403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noAutofit/>
          </a:bodyPr>
          <a:lstStyle>
            <a:lvl1pPr algn="l">
              <a:spcBef>
                <a:spcPts val="5900"/>
              </a:spcBef>
              <a:defRPr sz="3600" b="0">
                <a:solidFill>
                  <a:srgbClr val="5E5E5E"/>
                </a:solidFill>
                <a:latin typeface="Rubik Regular"/>
                <a:ea typeface="Rubik Regular"/>
                <a:cs typeface="Rubik Regular"/>
                <a:sym typeface="Rubik Regular"/>
              </a:defRPr>
            </a:lvl1pPr>
          </a:lstStyle>
          <a:p>
            <a:pPr algn="just">
              <a:spcBef>
                <a:spcPts val="600"/>
              </a:spcBef>
            </a:pPr>
            <a:r>
              <a:rPr lang="es-ES" sz="2400" b="1" dirty="0">
                <a:solidFill>
                  <a:srgbClr val="0066A1"/>
                </a:solidFill>
              </a:rPr>
              <a:t>Fecha: </a:t>
            </a:r>
            <a:r>
              <a:rPr lang="es-ES" sz="2400" dirty="0">
                <a:solidFill>
                  <a:srgbClr val="555555"/>
                </a:solidFill>
              </a:rPr>
              <a:t>28 de mayo de 2025</a:t>
            </a:r>
          </a:p>
          <a:p>
            <a:pPr algn="just">
              <a:spcBef>
                <a:spcPts val="600"/>
              </a:spcBef>
            </a:pPr>
            <a:r>
              <a:rPr lang="es-ES" sz="2400" b="1" dirty="0">
                <a:solidFill>
                  <a:srgbClr val="0066A1"/>
                </a:solidFill>
              </a:rPr>
              <a:t>Ponentes: </a:t>
            </a:r>
            <a:r>
              <a:rPr lang="es-ES" sz="2400" dirty="0">
                <a:solidFill>
                  <a:srgbClr val="555555"/>
                </a:solidFill>
              </a:rPr>
              <a:t>Personas premiadas en el VIII Concurso Cátedra Telefónica ULPGC</a:t>
            </a:r>
          </a:p>
          <a:p>
            <a:pPr algn="just">
              <a:spcBef>
                <a:spcPts val="600"/>
              </a:spcBef>
            </a:pPr>
            <a:r>
              <a:rPr lang="es-ES" sz="2400" b="1" dirty="0">
                <a:solidFill>
                  <a:srgbClr val="0066A1"/>
                </a:solidFill>
              </a:rPr>
              <a:t>Participantes: </a:t>
            </a:r>
            <a:r>
              <a:rPr lang="es-ES" sz="2400" dirty="0">
                <a:solidFill>
                  <a:srgbClr val="555555"/>
                </a:solidFill>
              </a:rPr>
              <a:t>Rector de la ULPGC</a:t>
            </a:r>
          </a:p>
          <a:p>
            <a:pPr algn="just">
              <a:spcBef>
                <a:spcPts val="600"/>
              </a:spcBef>
            </a:pPr>
            <a:r>
              <a:rPr lang="es-ES" sz="2400" dirty="0">
                <a:solidFill>
                  <a:srgbClr val="555555"/>
                </a:solidFill>
              </a:rPr>
              <a:t>Director Territorial de Telefónica en Canarias</a:t>
            </a:r>
          </a:p>
          <a:p>
            <a:pPr algn="just">
              <a:spcBef>
                <a:spcPts val="600"/>
              </a:spcBef>
            </a:pPr>
            <a:r>
              <a:rPr lang="es-ES" sz="2400" dirty="0">
                <a:solidFill>
                  <a:srgbClr val="555555"/>
                </a:solidFill>
              </a:rPr>
              <a:t>Vicerrector de Estudiantes de la ULPGC</a:t>
            </a:r>
          </a:p>
        </p:txBody>
      </p:sp>
      <p:pic>
        <p:nvPicPr>
          <p:cNvPr id="16" name="Gráfico 15">
            <a:extLst>
              <a:ext uri="{FF2B5EF4-FFF2-40B4-BE49-F238E27FC236}">
                <a16:creationId xmlns:a16="http://schemas.microsoft.com/office/drawing/2014/main" id="{E864BD81-9F7A-CF21-9BE3-92F50D4ABB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80540" y="6001262"/>
            <a:ext cx="252000" cy="325072"/>
          </a:xfrm>
          <a:prstGeom prst="rect">
            <a:avLst/>
          </a:prstGeom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id="{A09F480E-8A8C-E741-D27D-7D6009A96C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80540" y="5182464"/>
            <a:ext cx="252000" cy="253126"/>
          </a:xfrm>
          <a:prstGeom prst="rect">
            <a:avLst/>
          </a:prstGeom>
        </p:spPr>
      </p:pic>
      <p:pic>
        <p:nvPicPr>
          <p:cNvPr id="5" name="Imagen 4" descr="Interfaz de usuario gráfica, Texto&#10;&#10;Descripción generada automáticamente con confianza media">
            <a:extLst>
              <a:ext uri="{FF2B5EF4-FFF2-40B4-BE49-F238E27FC236}">
                <a16:creationId xmlns:a16="http://schemas.microsoft.com/office/drawing/2014/main" id="{43A360AF-187A-3B7E-A507-39691EA405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04" y="410627"/>
            <a:ext cx="8861537" cy="1440000"/>
          </a:xfrm>
          <a:prstGeom prst="rect">
            <a:avLst/>
          </a:prstGeom>
        </p:spPr>
      </p:pic>
      <p:pic>
        <p:nvPicPr>
          <p:cNvPr id="8" name="Gráfico 7">
            <a:hlinkClick r:id="rId9" action="ppaction://hlinksldjump"/>
            <a:extLst>
              <a:ext uri="{FF2B5EF4-FFF2-40B4-BE49-F238E27FC236}">
                <a16:creationId xmlns:a16="http://schemas.microsoft.com/office/drawing/2014/main" id="{F9E84FC8-80F5-ADE3-8DA6-B4AA056FD6A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3238372" y="12533504"/>
            <a:ext cx="923925" cy="923925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936AC8A4-8B70-3618-2A5F-DD3451C7ED3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587289" y="5594043"/>
            <a:ext cx="432000" cy="261562"/>
          </a:xfrm>
          <a:prstGeom prst="rect">
            <a:avLst/>
          </a:prstGeom>
        </p:spPr>
      </p:pic>
      <p:pic>
        <p:nvPicPr>
          <p:cNvPr id="15" name="Imagen 14" descr="Grupo de personas de pie">
            <a:extLst>
              <a:ext uri="{FF2B5EF4-FFF2-40B4-BE49-F238E27FC236}">
                <a16:creationId xmlns:a16="http://schemas.microsoft.com/office/drawing/2014/main" id="{AE0F9C6D-92BA-8F1B-4E58-73E810FC256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5686" y="6145869"/>
            <a:ext cx="7200000" cy="4800346"/>
          </a:xfrm>
          <a:prstGeom prst="rect">
            <a:avLst/>
          </a:prstGeom>
          <a:ln w="28575">
            <a:solidFill>
              <a:srgbClr val="FFA100"/>
            </a:solidFill>
          </a:ln>
        </p:spPr>
      </p:pic>
      <p:pic>
        <p:nvPicPr>
          <p:cNvPr id="11" name="Gráfico 10">
            <a:hlinkClick r:id="rId15"/>
            <a:extLst>
              <a:ext uri="{FF2B5EF4-FFF2-40B4-BE49-F238E27FC236}">
                <a16:creationId xmlns:a16="http://schemas.microsoft.com/office/drawing/2014/main" id="{52D211C3-04C2-1779-C8BE-45C4818582F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1746232" y="10554970"/>
            <a:ext cx="1080000" cy="1080000"/>
          </a:xfrm>
          <a:prstGeom prst="rect">
            <a:avLst/>
          </a:prstGeom>
        </p:spPr>
      </p:pic>
      <p:pic>
        <p:nvPicPr>
          <p:cNvPr id="10" name="Gráfico 9">
            <a:hlinkClick r:id="rId18"/>
            <a:extLst>
              <a:ext uri="{FF2B5EF4-FFF2-40B4-BE49-F238E27FC236}">
                <a16:creationId xmlns:a16="http://schemas.microsoft.com/office/drawing/2014/main" id="{E15B855B-FD72-1DDF-7772-A9EA6690655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5068965" y="11059539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52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fondo_pag.png" descr="fondo_pag.png"/>
          <p:cNvPicPr>
            <a:picLocks noChangeAspect="1"/>
          </p:cNvPicPr>
          <p:nvPr/>
        </p:nvPicPr>
        <p:blipFill>
          <a:blip r:embed="rId2"/>
          <a:srcRect t="89860" r="92471"/>
          <a:stretch>
            <a:fillRect/>
          </a:stretch>
        </p:blipFill>
        <p:spPr>
          <a:xfrm>
            <a:off x="0" y="12325243"/>
            <a:ext cx="1376884" cy="1390757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22093735" y="125015"/>
            <a:ext cx="2266537" cy="57515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t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61" name="Título de la página"/>
          <p:cNvSpPr txBox="1"/>
          <p:nvPr/>
        </p:nvSpPr>
        <p:spPr>
          <a:xfrm>
            <a:off x="1312275" y="2479594"/>
            <a:ext cx="21665452" cy="18776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>
            <a:normAutofit/>
          </a:bodyPr>
          <a:lstStyle>
            <a:lvl1pPr algn="l">
              <a:defRPr sz="5200" b="0">
                <a:solidFill>
                  <a:srgbClr val="0066A1"/>
                </a:solidFill>
                <a:latin typeface="+mn-lt"/>
                <a:ea typeface="+mn-ea"/>
                <a:cs typeface="+mn-cs"/>
                <a:sym typeface="Rubik Bold"/>
              </a:defRPr>
            </a:lvl1pPr>
          </a:lstStyle>
          <a:p>
            <a:r>
              <a:rPr lang="es-ES" sz="4400" b="1" dirty="0">
                <a:solidFill>
                  <a:srgbClr val="095190"/>
                </a:solidFill>
              </a:rPr>
              <a:t>IX Concurso Cátedra Telefónica de la ULPGC</a:t>
            </a:r>
          </a:p>
          <a:p>
            <a:endParaRPr sz="4400" b="1" dirty="0"/>
          </a:p>
        </p:txBody>
      </p:sp>
      <p:sp>
        <p:nvSpPr>
          <p:cNvPr id="62" name="Cuerpo de texto"/>
          <p:cNvSpPr txBox="1"/>
          <p:nvPr/>
        </p:nvSpPr>
        <p:spPr>
          <a:xfrm>
            <a:off x="2019289" y="6735014"/>
            <a:ext cx="11631032" cy="45238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>
            <a:noAutofit/>
          </a:bodyPr>
          <a:lstStyle>
            <a:lvl1pPr algn="l">
              <a:spcBef>
                <a:spcPts val="5900"/>
              </a:spcBef>
              <a:defRPr sz="3600" b="0">
                <a:solidFill>
                  <a:srgbClr val="5E5E5E"/>
                </a:solidFill>
                <a:latin typeface="Rubik Regular"/>
                <a:ea typeface="Rubik Regular"/>
                <a:cs typeface="Rubik Regular"/>
                <a:sym typeface="Rubik Regular"/>
              </a:defRPr>
            </a:lvl1pPr>
          </a:lstStyle>
          <a:p>
            <a:pPr algn="just">
              <a:spcBef>
                <a:spcPts val="600"/>
              </a:spcBef>
            </a:pPr>
            <a:r>
              <a:rPr lang="es-ES" sz="2400" dirty="0"/>
              <a:t>El objetivo del concurso es reconocer y fomentar la excelencia en la investigación, la innovación tecnológica, la transferencia de conocimiento y la divulgación científica dentro de la comunidad universitaria, impulsando proyectos con impacto social y académico. En esta edición, las propuestas debían estar orientadas a ideas, soluciones, trabajos y proyectos que respondieran a necesidades sociales, promoviendo la aplicación práctica del conocimiento universitario para mejorar la calidad de vida y la inclusión. Las categorías de participación fueron:</a:t>
            </a:r>
          </a:p>
          <a:p>
            <a:pPr marL="457200" indent="-457200" algn="just">
              <a:spcBef>
                <a:spcPts val="600"/>
              </a:spcBef>
              <a:buFont typeface="+mj-lt"/>
              <a:buAutoNum type="alphaUcPeriod"/>
            </a:pPr>
            <a:r>
              <a:rPr lang="es-ES" sz="2400" dirty="0"/>
              <a:t>Cultura científica </a:t>
            </a:r>
          </a:p>
          <a:p>
            <a:pPr marL="457200" indent="-457200" algn="just">
              <a:spcBef>
                <a:spcPts val="600"/>
              </a:spcBef>
              <a:buFont typeface="+mj-lt"/>
              <a:buAutoNum type="alphaUcPeriod"/>
            </a:pPr>
            <a:r>
              <a:rPr lang="es-ES" sz="2400" dirty="0"/>
              <a:t>Proyecto de investigación, innovación y transferencia</a:t>
            </a:r>
          </a:p>
          <a:p>
            <a:pPr marL="457200" indent="-457200" algn="just">
              <a:spcBef>
                <a:spcPts val="600"/>
              </a:spcBef>
              <a:buFont typeface="+mj-lt"/>
              <a:buAutoNum type="alphaUcPeriod"/>
            </a:pPr>
            <a:r>
              <a:rPr lang="es-ES" sz="2400" dirty="0"/>
              <a:t>Proyecto de grado</a:t>
            </a:r>
          </a:p>
          <a:p>
            <a:pPr marL="457200" indent="-457200" algn="just">
              <a:spcBef>
                <a:spcPts val="600"/>
              </a:spcBef>
              <a:buFont typeface="+mj-lt"/>
              <a:buAutoNum type="alphaUcPeriod"/>
            </a:pPr>
            <a:r>
              <a:rPr lang="es-ES" sz="2400" dirty="0"/>
              <a:t>Proyecto de posgrado</a:t>
            </a:r>
          </a:p>
          <a:p>
            <a:pPr marL="457200" indent="-457200" algn="just">
              <a:spcBef>
                <a:spcPts val="600"/>
              </a:spcBef>
              <a:buFont typeface="+mj-lt"/>
              <a:buAutoNum type="alphaUcPeriod"/>
            </a:pPr>
            <a:r>
              <a:rPr lang="es-ES" sz="2400" dirty="0"/>
              <a:t>Proyecto de innovación educativa</a:t>
            </a:r>
          </a:p>
          <a:p>
            <a:pPr algn="just">
              <a:spcBef>
                <a:spcPts val="600"/>
              </a:spcBef>
            </a:pPr>
            <a:r>
              <a:rPr lang="es-ES" sz="2400" dirty="0"/>
              <a:t>En 2025 se alcanzó un récord histórico de participación, con 69 propuestas recibidas, lo que confirma la consolidación del concurso como referente en la promoción de la innovación y la cultura científica en la ULPGC. Cada categoría reconoce con premios de dotación económica a los tres primeros lugares según la valoración del jurado.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384EAE6-2C0D-494A-93C4-47514B5BF6D5}"/>
              </a:ext>
            </a:extLst>
          </p:cNvPr>
          <p:cNvSpPr txBox="1"/>
          <p:nvPr/>
        </p:nvSpPr>
        <p:spPr>
          <a:xfrm>
            <a:off x="17846548" y="12682660"/>
            <a:ext cx="5391824" cy="6367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3200" b="0" i="0" u="none" strike="noStrike" cap="none" spc="0" normalizeH="0" baseline="0" dirty="0">
                <a:ln>
                  <a:noFill/>
                </a:ln>
                <a:solidFill>
                  <a:srgbClr val="0066A1"/>
                </a:solidFill>
                <a:effectLst/>
                <a:uFillTx/>
                <a:latin typeface="Rubik Regular" pitchFamily="2" charset="-79"/>
                <a:cs typeface="Rubik Regular" pitchFamily="2" charset="-79"/>
                <a:sym typeface="Helvetica Neue"/>
              </a:rPr>
              <a:t>Memoria de acciones 2025</a:t>
            </a:r>
          </a:p>
        </p:txBody>
      </p:sp>
      <p:pic>
        <p:nvPicPr>
          <p:cNvPr id="5" name="Imagen 4" descr="Interfaz de usuario gráfica, Texto&#10;&#10;Descripción generada automáticamente con confianza media">
            <a:extLst>
              <a:ext uri="{FF2B5EF4-FFF2-40B4-BE49-F238E27FC236}">
                <a16:creationId xmlns:a16="http://schemas.microsoft.com/office/drawing/2014/main" id="{07BBD1EA-92B1-2BA8-E56E-7178AEE61D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04" y="410627"/>
            <a:ext cx="8861537" cy="1440000"/>
          </a:xfrm>
          <a:prstGeom prst="rect">
            <a:avLst/>
          </a:prstGeom>
        </p:spPr>
      </p:pic>
      <p:pic>
        <p:nvPicPr>
          <p:cNvPr id="8" name="Gráfico 7">
            <a:hlinkClick r:id="rId4" action="ppaction://hlinksldjump"/>
            <a:extLst>
              <a:ext uri="{FF2B5EF4-FFF2-40B4-BE49-F238E27FC236}">
                <a16:creationId xmlns:a16="http://schemas.microsoft.com/office/drawing/2014/main" id="{922CE70B-5B00-78EF-601C-1599DBEBC8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238372" y="12533504"/>
            <a:ext cx="923925" cy="923925"/>
          </a:xfrm>
          <a:prstGeom prst="rect">
            <a:avLst/>
          </a:prstGeom>
        </p:spPr>
      </p:pic>
      <p:sp>
        <p:nvSpPr>
          <p:cNvPr id="3" name="Subtítulo de página">
            <a:extLst>
              <a:ext uri="{FF2B5EF4-FFF2-40B4-BE49-F238E27FC236}">
                <a16:creationId xmlns:a16="http://schemas.microsoft.com/office/drawing/2014/main" id="{F4C57903-89C7-E5D4-EC8E-05AE66A6FFE8}"/>
              </a:ext>
            </a:extLst>
          </p:cNvPr>
          <p:cNvSpPr txBox="1"/>
          <p:nvPr/>
        </p:nvSpPr>
        <p:spPr>
          <a:xfrm>
            <a:off x="1279616" y="3272390"/>
            <a:ext cx="21728516" cy="1118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>
            <a:normAutofit/>
          </a:bodyPr>
          <a:lstStyle>
            <a:lvl1pPr algn="l">
              <a:defRPr sz="4800" b="0">
                <a:solidFill>
                  <a:srgbClr val="FFA100"/>
                </a:solidFill>
                <a:latin typeface="Rubik Medium"/>
                <a:ea typeface="Rubik Medium"/>
                <a:cs typeface="Rubik Medium"/>
                <a:sym typeface="Rubik Medium"/>
              </a:defRPr>
            </a:lvl1pPr>
          </a:lstStyle>
          <a:p>
            <a:r>
              <a:rPr lang="es-ES" sz="3600" b="1" dirty="0">
                <a:solidFill>
                  <a:srgbClr val="FD9008"/>
                </a:solidFill>
              </a:rPr>
              <a:t>Premios Cátedra Telefónica de Investigación, Innovación y Cultura Científica 2025</a:t>
            </a:r>
            <a:endParaRPr sz="3600" b="1" dirty="0">
              <a:solidFill>
                <a:srgbClr val="FD9008"/>
              </a:solidFill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81FA0554-75E3-1625-E802-C0FF6E0769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30410" y="4539781"/>
            <a:ext cx="7267062" cy="7260965"/>
          </a:xfrm>
          <a:prstGeom prst="rect">
            <a:avLst/>
          </a:prstGeom>
        </p:spPr>
      </p:pic>
      <p:pic>
        <p:nvPicPr>
          <p:cNvPr id="11" name="Gráfico 10">
            <a:hlinkClick r:id="rId8"/>
            <a:extLst>
              <a:ext uri="{FF2B5EF4-FFF2-40B4-BE49-F238E27FC236}">
                <a16:creationId xmlns:a16="http://schemas.microsoft.com/office/drawing/2014/main" id="{E8F230BE-B201-5279-E10B-F0CEE1D7911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1737794" y="11460766"/>
            <a:ext cx="1080000" cy="1080000"/>
          </a:xfrm>
          <a:prstGeom prst="rect">
            <a:avLst/>
          </a:prstGeom>
        </p:spPr>
      </p:pic>
      <p:sp>
        <p:nvSpPr>
          <p:cNvPr id="7" name="Cuerpo de texto">
            <a:extLst>
              <a:ext uri="{FF2B5EF4-FFF2-40B4-BE49-F238E27FC236}">
                <a16:creationId xmlns:a16="http://schemas.microsoft.com/office/drawing/2014/main" id="{50DA763E-2A05-4DE7-BB6D-704C8B4073B3}"/>
              </a:ext>
            </a:extLst>
          </p:cNvPr>
          <p:cNvSpPr txBox="1"/>
          <p:nvPr/>
        </p:nvSpPr>
        <p:spPr>
          <a:xfrm>
            <a:off x="2019289" y="3853601"/>
            <a:ext cx="11631032" cy="2403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>
            <a:noAutofit/>
          </a:bodyPr>
          <a:lstStyle>
            <a:lvl1pPr algn="l">
              <a:spcBef>
                <a:spcPts val="5900"/>
              </a:spcBef>
              <a:defRPr sz="3600" b="0">
                <a:solidFill>
                  <a:srgbClr val="5E5E5E"/>
                </a:solidFill>
                <a:latin typeface="Rubik Regular"/>
                <a:ea typeface="Rubik Regular"/>
                <a:cs typeface="Rubik Regular"/>
                <a:sym typeface="Rubik Regular"/>
              </a:defRPr>
            </a:lvl1pPr>
          </a:lstStyle>
          <a:p>
            <a:pPr algn="just">
              <a:spcBef>
                <a:spcPts val="600"/>
              </a:spcBef>
            </a:pPr>
            <a:r>
              <a:rPr lang="es-ES" sz="2400" b="1" dirty="0">
                <a:solidFill>
                  <a:srgbClr val="0066A1"/>
                </a:solidFill>
              </a:rPr>
              <a:t>Fecha: </a:t>
            </a:r>
            <a:r>
              <a:rPr lang="es-ES" sz="2400" dirty="0">
                <a:solidFill>
                  <a:srgbClr val="555555"/>
                </a:solidFill>
              </a:rPr>
              <a:t>hasta el 13 de octubre de 2025</a:t>
            </a:r>
          </a:p>
          <a:p>
            <a:pPr algn="just">
              <a:spcBef>
                <a:spcPts val="600"/>
              </a:spcBef>
            </a:pPr>
            <a:r>
              <a:rPr lang="es-ES" sz="2400" b="1" dirty="0">
                <a:solidFill>
                  <a:srgbClr val="0066A1"/>
                </a:solidFill>
              </a:rPr>
              <a:t>Participantes: </a:t>
            </a:r>
            <a:r>
              <a:rPr lang="es-ES" sz="2400" dirty="0">
                <a:solidFill>
                  <a:srgbClr val="555555"/>
                </a:solidFill>
              </a:rPr>
              <a:t>comunidad universitaria ULPGC</a:t>
            </a:r>
          </a:p>
          <a:p>
            <a:pPr algn="just">
              <a:spcBef>
                <a:spcPts val="600"/>
              </a:spcBef>
            </a:pPr>
            <a:endParaRPr lang="es-ES" sz="2400" b="1" dirty="0">
              <a:solidFill>
                <a:srgbClr val="0066A1"/>
              </a:solidFill>
            </a:endParaRP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6483B4D4-283F-4059-9B42-7402701263A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680540" y="4875412"/>
            <a:ext cx="252000" cy="325072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34616AAB-EC5B-4410-AFA8-C8D7A1CADBF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680540" y="4478735"/>
            <a:ext cx="252000" cy="25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3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fondo_pag.png" descr="fondo_pag.png"/>
          <p:cNvPicPr>
            <a:picLocks noChangeAspect="1"/>
          </p:cNvPicPr>
          <p:nvPr/>
        </p:nvPicPr>
        <p:blipFill>
          <a:blip r:embed="rId3"/>
          <a:srcRect t="89860" r="92471"/>
          <a:stretch>
            <a:fillRect/>
          </a:stretch>
        </p:blipFill>
        <p:spPr>
          <a:xfrm>
            <a:off x="0" y="12325243"/>
            <a:ext cx="1376884" cy="1390757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22093735" y="125015"/>
            <a:ext cx="2266537" cy="57515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t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Rubik Bold"/>
                <a:cs typeface="Rubik Bold"/>
              </a:rPr>
              <a:t>8</a:t>
            </a:r>
            <a:endParaRPr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ubik Bold"/>
              <a:cs typeface="Rubik Bold"/>
            </a:endParaRPr>
          </a:p>
        </p:txBody>
      </p:sp>
      <p:sp>
        <p:nvSpPr>
          <p:cNvPr id="61" name="Título de la página"/>
          <p:cNvSpPr txBox="1"/>
          <p:nvPr/>
        </p:nvSpPr>
        <p:spPr>
          <a:xfrm>
            <a:off x="1303681" y="2109050"/>
            <a:ext cx="21665452" cy="18776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>
            <a:normAutofit/>
          </a:bodyPr>
          <a:lstStyle>
            <a:lvl1pPr algn="l">
              <a:defRPr sz="5200" b="0">
                <a:solidFill>
                  <a:srgbClr val="0066A1"/>
                </a:solidFill>
                <a:latin typeface="+mn-lt"/>
                <a:ea typeface="+mn-ea"/>
                <a:cs typeface="+mn-cs"/>
                <a:sym typeface="Rubik Bold"/>
              </a:defRPr>
            </a:lvl1pPr>
          </a:lstStyle>
          <a:p>
            <a:pPr marL="0" marR="0" lvl="0" indent="0" algn="l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0" cap="none" spc="0" normalizeH="0" baseline="0" noProof="0" dirty="0">
                <a:ln>
                  <a:noFill/>
                </a:ln>
                <a:solidFill>
                  <a:srgbClr val="095190"/>
                </a:solidFill>
                <a:effectLst/>
                <a:uLnTx/>
                <a:uFillTx/>
                <a:latin typeface="Rubik Bold"/>
                <a:cs typeface="Rubik Bold"/>
                <a:sym typeface="Rubik Bold"/>
              </a:rPr>
              <a:t>Jornadas InnoEducaTIC 2025</a:t>
            </a:r>
          </a:p>
        </p:txBody>
      </p:sp>
      <p:sp>
        <p:nvSpPr>
          <p:cNvPr id="62" name="Cuerpo de texto"/>
          <p:cNvSpPr txBox="1"/>
          <p:nvPr/>
        </p:nvSpPr>
        <p:spPr>
          <a:xfrm>
            <a:off x="2019289" y="6761545"/>
            <a:ext cx="11631032" cy="45238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>
            <a:noAutofit/>
          </a:bodyPr>
          <a:lstStyle>
            <a:lvl1pPr algn="l">
              <a:spcBef>
                <a:spcPts val="5900"/>
              </a:spcBef>
              <a:defRPr sz="3600" b="0">
                <a:solidFill>
                  <a:srgbClr val="5E5E5E"/>
                </a:solidFill>
                <a:latin typeface="Rubik Regular"/>
                <a:ea typeface="Rubik Regular"/>
                <a:cs typeface="Rubik Regular"/>
                <a:sym typeface="Rubik Regular"/>
              </a:defRPr>
            </a:lvl1pPr>
          </a:lstStyle>
          <a:p>
            <a:pPr lvl="0" algn="just">
              <a:spcBef>
                <a:spcPts val="600"/>
              </a:spcBef>
              <a:defRPr/>
            </a:pPr>
            <a:r>
              <a:rPr lang="es-ES" sz="2400" dirty="0"/>
              <a:t>Las XII Jornadas Iberoamericanas de Innovación Educativa en el ámbito de las TIC y las TAC, InnoEducaTIC 2025, tuvieron como objetivo principal impulsar metodologías con vocación social, orientadas a la formación de estudiantes conscientes, comprometidos y preparados para contribuir de manera significativa a la transformación de su entorno.</a:t>
            </a:r>
          </a:p>
          <a:p>
            <a:pPr lvl="0" algn="just">
              <a:spcBef>
                <a:spcPts val="600"/>
              </a:spcBef>
              <a:defRPr/>
            </a:pPr>
            <a:r>
              <a:rPr lang="es-ES" sz="2400" dirty="0"/>
              <a:t>Un eje destacado de esta edición fue la Inteligencia Artificial (IA), abordada desde dos perspectivas:</a:t>
            </a:r>
          </a:p>
          <a:p>
            <a:pPr lvl="0" algn="just">
              <a:spcBef>
                <a:spcPts val="600"/>
              </a:spcBef>
              <a:defRPr/>
            </a:pPr>
            <a:r>
              <a:rPr lang="es-ES" sz="2400" dirty="0"/>
              <a:t>Como recurso educativo, para enriquecer las experiencias de aprendizaje mediante herramientas que permiten personalización, análisis de datos y generación de contenidos adaptativos.</a:t>
            </a:r>
          </a:p>
          <a:p>
            <a:pPr lvl="0" algn="just">
              <a:spcBef>
                <a:spcPts val="600"/>
              </a:spcBef>
              <a:defRPr/>
            </a:pPr>
            <a:r>
              <a:rPr lang="es-ES" sz="2400" dirty="0"/>
              <a:t>Como objeto de análisis crítico, reflexionando sobre sus implicaciones pedagógicas, éticas y cognitivas, y el papel que debe desempeñar en la educación del futuro.</a:t>
            </a:r>
          </a:p>
          <a:p>
            <a:pPr lvl="0" algn="just">
              <a:spcBef>
                <a:spcPts val="600"/>
              </a:spcBef>
              <a:defRPr/>
            </a:pPr>
            <a:r>
              <a:rPr lang="es-ES" sz="2400" dirty="0"/>
              <a:t>El evento reunió a educadores de diversos ámbitos geográficos, comprometidos con la mejora de la enseñanza y el aprendizaje mediante el uso de la tecnología como herramienta para ampliar las posibilidades educativas.</a:t>
            </a:r>
          </a:p>
          <a:p>
            <a:pPr lvl="0" algn="just">
              <a:spcBef>
                <a:spcPts val="600"/>
              </a:spcBef>
              <a:defRPr/>
            </a:pPr>
            <a:r>
              <a:rPr lang="es-ES" sz="2400" dirty="0"/>
              <a:t>Durante las jornadas se presentaron metodologías emergentes y recursos innovadores que responden a los retos actuales de un aprendizaje más personalizado, colaborativo y apoyado en herramientas digitales avanzadas.</a:t>
            </a:r>
            <a:endParaRPr kumimoji="0" lang="es-ES" sz="2400" b="0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Rubik Regular"/>
              <a:cs typeface="Rubik Regular"/>
              <a:sym typeface="Rubik Regular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384EAE6-2C0D-494A-93C4-47514B5BF6D5}"/>
              </a:ext>
            </a:extLst>
          </p:cNvPr>
          <p:cNvSpPr txBox="1"/>
          <p:nvPr/>
        </p:nvSpPr>
        <p:spPr>
          <a:xfrm>
            <a:off x="17846548" y="12682660"/>
            <a:ext cx="5391824" cy="6367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0" i="0" u="none" strike="noStrike" kern="0" cap="none" spc="0" normalizeH="0" baseline="0" noProof="0" dirty="0">
                <a:ln>
                  <a:noFill/>
                </a:ln>
                <a:solidFill>
                  <a:srgbClr val="0066A1"/>
                </a:solidFill>
                <a:effectLst/>
                <a:uLnTx/>
                <a:uFillTx/>
                <a:latin typeface="Rubik Regular" pitchFamily="2" charset="-79"/>
                <a:cs typeface="Rubik Regular" pitchFamily="2" charset="-79"/>
                <a:sym typeface="Helvetica Neue"/>
              </a:rPr>
              <a:t>Memoria de acciones 2025</a:t>
            </a:r>
          </a:p>
        </p:txBody>
      </p:sp>
      <p:sp>
        <p:nvSpPr>
          <p:cNvPr id="14" name="Cuerpo de texto">
            <a:extLst>
              <a:ext uri="{FF2B5EF4-FFF2-40B4-BE49-F238E27FC236}">
                <a16:creationId xmlns:a16="http://schemas.microsoft.com/office/drawing/2014/main" id="{50DA763E-2A05-4DE7-BB6D-704C8B4073B3}"/>
              </a:ext>
            </a:extLst>
          </p:cNvPr>
          <p:cNvSpPr txBox="1"/>
          <p:nvPr/>
        </p:nvSpPr>
        <p:spPr>
          <a:xfrm>
            <a:off x="2019289" y="3603825"/>
            <a:ext cx="11631032" cy="2403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>
            <a:noAutofit/>
          </a:bodyPr>
          <a:lstStyle>
            <a:lvl1pPr algn="l">
              <a:spcBef>
                <a:spcPts val="5900"/>
              </a:spcBef>
              <a:defRPr sz="3600" b="0">
                <a:solidFill>
                  <a:srgbClr val="5E5E5E"/>
                </a:solidFill>
                <a:latin typeface="Rubik Regular"/>
                <a:ea typeface="Rubik Regular"/>
                <a:cs typeface="Rubik Regular"/>
                <a:sym typeface="Rubik Regular"/>
              </a:defRPr>
            </a:lvl1pPr>
          </a:lstStyle>
          <a:p>
            <a:pPr marL="0" marR="0" lvl="0" indent="0" algn="just" defTabSz="821531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0" cap="none" spc="0" normalizeH="0" baseline="0" noProof="0" dirty="0">
                <a:ln>
                  <a:noFill/>
                </a:ln>
                <a:solidFill>
                  <a:srgbClr val="0066A1"/>
                </a:solidFill>
                <a:effectLst/>
                <a:uLnTx/>
                <a:uFillTx/>
                <a:latin typeface="Rubik Regular"/>
                <a:cs typeface="Rubik Regular"/>
                <a:sym typeface="Rubik Regular"/>
              </a:rPr>
              <a:t>Fecha: </a:t>
            </a:r>
            <a:r>
              <a:rPr kumimoji="0" lang="es-ES" sz="2400" b="0" i="0" u="none" strike="noStrike" kern="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Rubik Regular"/>
                <a:cs typeface="Rubik Regular"/>
                <a:sym typeface="Rubik Regular"/>
              </a:rPr>
              <a:t>19 </a:t>
            </a:r>
            <a:r>
              <a:rPr kumimoji="0" lang="es-ES" sz="2400" b="0" i="0" u="none" strike="noStrike" kern="0" cap="none" spc="0" normalizeH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Rubik Regular"/>
                <a:cs typeface="Rubik Regular"/>
                <a:sym typeface="Rubik Regular"/>
              </a:rPr>
              <a:t>al 21</a:t>
            </a:r>
            <a:r>
              <a:rPr kumimoji="0" lang="es-ES" sz="2400" b="0" i="0" u="none" strike="noStrike" kern="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Rubik Regular"/>
                <a:cs typeface="Rubik Regular"/>
                <a:sym typeface="Rubik Regular"/>
              </a:rPr>
              <a:t> de noviembre de 2025</a:t>
            </a:r>
          </a:p>
          <a:p>
            <a:pPr marL="0" marR="0" lvl="0" indent="0" algn="just" defTabSz="821531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0" cap="none" spc="0" normalizeH="0" baseline="0" noProof="0" dirty="0">
                <a:ln>
                  <a:noFill/>
                </a:ln>
                <a:solidFill>
                  <a:srgbClr val="0066A1"/>
                </a:solidFill>
                <a:effectLst/>
                <a:uLnTx/>
                <a:uFillTx/>
                <a:latin typeface="Rubik Regular"/>
                <a:cs typeface="Rubik Regular"/>
                <a:sym typeface="Rubik Regular"/>
              </a:rPr>
              <a:t>Participantes: </a:t>
            </a:r>
            <a:r>
              <a:rPr kumimoji="0" lang="es-ES" sz="2400" b="0" i="0" u="none" strike="noStrike" kern="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Rubik Regular"/>
                <a:cs typeface="Rubik Regular"/>
                <a:sym typeface="Rubik Regular"/>
              </a:rPr>
              <a:t>participantes en las jornadas y público en general</a:t>
            </a:r>
            <a:endParaRPr kumimoji="0" lang="es-ES" sz="2400" b="1" i="0" u="none" strike="noStrike" kern="0" cap="none" spc="0" normalizeH="0" baseline="0" noProof="0" dirty="0">
              <a:ln>
                <a:noFill/>
              </a:ln>
              <a:solidFill>
                <a:srgbClr val="0066A1"/>
              </a:solidFill>
              <a:effectLst/>
              <a:uLnTx/>
              <a:uFillTx/>
              <a:latin typeface="Rubik Regular"/>
              <a:cs typeface="Rubik Regular"/>
              <a:sym typeface="Rubik Regular"/>
            </a:endParaRPr>
          </a:p>
        </p:txBody>
      </p:sp>
      <p:pic>
        <p:nvPicPr>
          <p:cNvPr id="16" name="Gráfico 15">
            <a:extLst>
              <a:ext uri="{FF2B5EF4-FFF2-40B4-BE49-F238E27FC236}">
                <a16:creationId xmlns:a16="http://schemas.microsoft.com/office/drawing/2014/main" id="{6483B4D4-283F-4059-9B42-7402701263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80540" y="4844222"/>
            <a:ext cx="252000" cy="325072"/>
          </a:xfrm>
          <a:prstGeom prst="rect">
            <a:avLst/>
          </a:prstGeom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id="{34616AAB-EC5B-4410-AFA8-C8D7A1CADB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80540" y="4457561"/>
            <a:ext cx="252000" cy="253126"/>
          </a:xfrm>
          <a:prstGeom prst="rect">
            <a:avLst/>
          </a:prstGeom>
        </p:spPr>
      </p:pic>
      <p:pic>
        <p:nvPicPr>
          <p:cNvPr id="5" name="Imagen 4" descr="Interfaz de usuario gráfica, Texto&#10;&#10;Descripción generada automáticamente con confianza media">
            <a:extLst>
              <a:ext uri="{FF2B5EF4-FFF2-40B4-BE49-F238E27FC236}">
                <a16:creationId xmlns:a16="http://schemas.microsoft.com/office/drawing/2014/main" id="{07BBD1EA-92B1-2BA8-E56E-7178AEE61D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04" y="410627"/>
            <a:ext cx="8861537" cy="1440000"/>
          </a:xfrm>
          <a:prstGeom prst="rect">
            <a:avLst/>
          </a:prstGeom>
        </p:spPr>
      </p:pic>
      <p:pic>
        <p:nvPicPr>
          <p:cNvPr id="8" name="Gráfico 7">
            <a:hlinkClick r:id="rId9" action="ppaction://hlinksldjump"/>
            <a:extLst>
              <a:ext uri="{FF2B5EF4-FFF2-40B4-BE49-F238E27FC236}">
                <a16:creationId xmlns:a16="http://schemas.microsoft.com/office/drawing/2014/main" id="{922CE70B-5B00-78EF-601C-1599DBEBC87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3238372" y="12533504"/>
            <a:ext cx="923925" cy="923925"/>
          </a:xfrm>
          <a:prstGeom prst="rect">
            <a:avLst/>
          </a:prstGeom>
        </p:spPr>
      </p:pic>
      <p:pic>
        <p:nvPicPr>
          <p:cNvPr id="18" name="Gráfico 18">
            <a:hlinkClick r:id="rId12"/>
            <a:extLst>
              <a:ext uri="{FF2B5EF4-FFF2-40B4-BE49-F238E27FC236}">
                <a16:creationId xmlns:a16="http://schemas.microsoft.com/office/drawing/2014/main" id="{1FA83026-3C26-63C3-4975-85AB40911C4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4959915" y="10268963"/>
            <a:ext cx="720000" cy="720000"/>
          </a:xfrm>
          <a:prstGeom prst="rect">
            <a:avLst/>
          </a:prstGeom>
        </p:spPr>
      </p:pic>
      <p:pic>
        <p:nvPicPr>
          <p:cNvPr id="19" name="Gráfico 18">
            <a:hlinkClick r:id="rId15"/>
            <a:extLst>
              <a:ext uri="{FF2B5EF4-FFF2-40B4-BE49-F238E27FC236}">
                <a16:creationId xmlns:a16="http://schemas.microsoft.com/office/drawing/2014/main" id="{1FA83026-3C26-63C3-4975-85AB40911C4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5626480" y="10272511"/>
            <a:ext cx="720000" cy="720000"/>
          </a:xfrm>
          <a:prstGeom prst="rect">
            <a:avLst/>
          </a:prstGeom>
        </p:spPr>
      </p:pic>
      <p:pic>
        <p:nvPicPr>
          <p:cNvPr id="6" name="Imagen 5" descr="Un grupo de personas en una tienda">
            <a:extLst>
              <a:ext uri="{FF2B5EF4-FFF2-40B4-BE49-F238E27FC236}">
                <a16:creationId xmlns:a16="http://schemas.microsoft.com/office/drawing/2014/main" id="{F6DD27BC-03BF-E115-5326-BB013FC3DC9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93" r="9302"/>
          <a:stretch>
            <a:fillRect/>
          </a:stretch>
        </p:blipFill>
        <p:spPr>
          <a:xfrm>
            <a:off x="15068168" y="5249200"/>
            <a:ext cx="7195533" cy="5153186"/>
          </a:xfrm>
          <a:prstGeom prst="rect">
            <a:avLst/>
          </a:prstGeom>
          <a:ln w="28575">
            <a:solidFill>
              <a:srgbClr val="FFA100"/>
            </a:solidFill>
          </a:ln>
        </p:spPr>
      </p:pic>
      <p:pic>
        <p:nvPicPr>
          <p:cNvPr id="7" name="Gráfico 6">
            <a:hlinkClick r:id="rId17"/>
            <a:extLst>
              <a:ext uri="{FF2B5EF4-FFF2-40B4-BE49-F238E27FC236}">
                <a16:creationId xmlns:a16="http://schemas.microsoft.com/office/drawing/2014/main" id="{4DB34130-5317-F250-6B3E-23FE749A0C9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1740043" y="9880185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28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fondo_pag.png" descr="fondo_pag.png"/>
          <p:cNvPicPr>
            <a:picLocks noChangeAspect="1"/>
          </p:cNvPicPr>
          <p:nvPr/>
        </p:nvPicPr>
        <p:blipFill>
          <a:blip r:embed="rId3"/>
          <a:srcRect t="89860" r="92471"/>
          <a:stretch>
            <a:fillRect/>
          </a:stretch>
        </p:blipFill>
        <p:spPr>
          <a:xfrm>
            <a:off x="0" y="12325243"/>
            <a:ext cx="1376884" cy="1390757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22093735" y="125015"/>
            <a:ext cx="2266537" cy="57515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t">
            <a:spAutoFit/>
          </a:bodyPr>
          <a:lstStyle/>
          <a:p>
            <a:r>
              <a:rPr lang="en-US" dirty="0"/>
              <a:t>9</a:t>
            </a:r>
          </a:p>
        </p:txBody>
      </p:sp>
      <p:sp>
        <p:nvSpPr>
          <p:cNvPr id="61" name="Título de la página"/>
          <p:cNvSpPr txBox="1"/>
          <p:nvPr/>
        </p:nvSpPr>
        <p:spPr>
          <a:xfrm>
            <a:off x="1303681" y="2109050"/>
            <a:ext cx="21665452" cy="18776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>
            <a:normAutofit/>
          </a:bodyPr>
          <a:lstStyle>
            <a:lvl1pPr algn="l">
              <a:defRPr sz="5200" b="0">
                <a:solidFill>
                  <a:srgbClr val="0066A1"/>
                </a:solidFill>
                <a:latin typeface="+mn-lt"/>
                <a:ea typeface="+mn-ea"/>
                <a:cs typeface="+mn-cs"/>
                <a:sym typeface="Rubik Bold"/>
              </a:defRPr>
            </a:lvl1pPr>
          </a:lstStyle>
          <a:p>
            <a:r>
              <a:rPr lang="es-ES" sz="4400" b="1" dirty="0">
                <a:solidFill>
                  <a:srgbClr val="095190"/>
                </a:solidFill>
              </a:rPr>
              <a:t>Gira conecta innovación, con Ferran Adrià en la ULPGC</a:t>
            </a:r>
            <a:endParaRPr sz="4400" b="1" dirty="0"/>
          </a:p>
        </p:txBody>
      </p:sp>
      <p:sp>
        <p:nvSpPr>
          <p:cNvPr id="62" name="Cuerpo de texto"/>
          <p:cNvSpPr txBox="1"/>
          <p:nvPr/>
        </p:nvSpPr>
        <p:spPr>
          <a:xfrm>
            <a:off x="2019289" y="7875518"/>
            <a:ext cx="11631032" cy="45238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>
            <a:noAutofit/>
          </a:bodyPr>
          <a:lstStyle>
            <a:lvl1pPr algn="l">
              <a:spcBef>
                <a:spcPts val="5900"/>
              </a:spcBef>
              <a:defRPr sz="3600" b="0">
                <a:solidFill>
                  <a:srgbClr val="5E5E5E"/>
                </a:solidFill>
                <a:latin typeface="Rubik Regular"/>
                <a:ea typeface="Rubik Regular"/>
                <a:cs typeface="Rubik Regular"/>
                <a:sym typeface="Rubik Regular"/>
              </a:defRPr>
            </a:lvl1pPr>
          </a:lstStyle>
          <a:p>
            <a:pPr algn="just">
              <a:spcBef>
                <a:spcPts val="600"/>
              </a:spcBef>
            </a:pPr>
            <a:r>
              <a:rPr lang="es-ES" sz="2400" dirty="0">
                <a:solidFill>
                  <a:srgbClr val="555555"/>
                </a:solidFill>
              </a:rPr>
              <a:t>La ULPGC acogió una de las paradas de la Gira Conecta Innovación, para promover la creatividad y la transformación digital en entornos académicos y empresariales. </a:t>
            </a:r>
          </a:p>
          <a:p>
            <a:pPr algn="just">
              <a:spcBef>
                <a:spcPts val="600"/>
              </a:spcBef>
            </a:pPr>
            <a:r>
              <a:rPr lang="es-ES" sz="2400" dirty="0">
                <a:solidFill>
                  <a:srgbClr val="555555"/>
                </a:solidFill>
              </a:rPr>
              <a:t>El evento contó con la participación especial de Ferran Adrià, referente mundial en innovación gastronómica y creador de elBullifoundation, quien compartió su visión sobre la importancia de la creatividad como motor de cambio en cualquier sector. </a:t>
            </a:r>
          </a:p>
          <a:p>
            <a:pPr algn="just">
              <a:spcBef>
                <a:spcPts val="600"/>
              </a:spcBef>
            </a:pPr>
            <a:r>
              <a:rPr lang="es-ES" sz="2400" dirty="0">
                <a:solidFill>
                  <a:srgbClr val="555555"/>
                </a:solidFill>
              </a:rPr>
              <a:t>Durante su intervención, Adrià presentó el Método Sapiens, una herramienta conceptual desarrollada para entender y organizar el conocimiento. El encuentro reunió a investigadores, docentes y emprendedores en un espacio de reflexión y aprendizaje, reforzando el compromiso de la ULPGC y la Cátedra Telefónica con la transferencia de conocimiento y la promoción de la innovación.</a:t>
            </a:r>
          </a:p>
          <a:p>
            <a:pPr algn="just">
              <a:spcBef>
                <a:spcPts val="600"/>
              </a:spcBef>
            </a:pPr>
            <a:r>
              <a:rPr lang="es-ES" sz="2400" dirty="0">
                <a:solidFill>
                  <a:srgbClr val="555555"/>
                </a:solidFill>
              </a:rPr>
              <a:t>Además, en esta visita, Ferran Adrià inauguró el programa de radio ULPGC “Me Sabe”, dedicado al mundo de la gastronomía.</a:t>
            </a:r>
          </a:p>
          <a:p>
            <a:pPr algn="just">
              <a:spcBef>
                <a:spcPts val="600"/>
              </a:spcBef>
            </a:pPr>
            <a:r>
              <a:rPr lang="es-ES" sz="2400" dirty="0">
                <a:solidFill>
                  <a:srgbClr val="555555"/>
                </a:solidFill>
              </a:rPr>
              <a:t>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384EAE6-2C0D-494A-93C4-47514B5BF6D5}"/>
              </a:ext>
            </a:extLst>
          </p:cNvPr>
          <p:cNvSpPr txBox="1"/>
          <p:nvPr/>
        </p:nvSpPr>
        <p:spPr>
          <a:xfrm>
            <a:off x="17846548" y="12682660"/>
            <a:ext cx="5391824" cy="6367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3200" b="0" i="0" u="none" strike="noStrike" cap="none" spc="0" normalizeH="0" baseline="0" dirty="0">
                <a:ln>
                  <a:noFill/>
                </a:ln>
                <a:solidFill>
                  <a:srgbClr val="0066A1"/>
                </a:solidFill>
                <a:effectLst/>
                <a:uFillTx/>
                <a:latin typeface="Rubik Regular" pitchFamily="2" charset="-79"/>
                <a:cs typeface="Rubik Regular" pitchFamily="2" charset="-79"/>
                <a:sym typeface="Helvetica Neue"/>
              </a:rPr>
              <a:t>Memoria de acciones 2025</a:t>
            </a:r>
          </a:p>
        </p:txBody>
      </p:sp>
      <p:sp>
        <p:nvSpPr>
          <p:cNvPr id="14" name="Cuerpo de texto">
            <a:extLst>
              <a:ext uri="{FF2B5EF4-FFF2-40B4-BE49-F238E27FC236}">
                <a16:creationId xmlns:a16="http://schemas.microsoft.com/office/drawing/2014/main" id="{50DA763E-2A05-4DE7-BB6D-704C8B4073B3}"/>
              </a:ext>
            </a:extLst>
          </p:cNvPr>
          <p:cNvSpPr txBox="1"/>
          <p:nvPr/>
        </p:nvSpPr>
        <p:spPr>
          <a:xfrm>
            <a:off x="2019289" y="4472827"/>
            <a:ext cx="11631032" cy="2403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>
            <a:noAutofit/>
          </a:bodyPr>
          <a:lstStyle>
            <a:lvl1pPr algn="l">
              <a:spcBef>
                <a:spcPts val="5900"/>
              </a:spcBef>
              <a:defRPr sz="3600" b="0">
                <a:solidFill>
                  <a:srgbClr val="5E5E5E"/>
                </a:solidFill>
                <a:latin typeface="Rubik Regular"/>
                <a:ea typeface="Rubik Regular"/>
                <a:cs typeface="Rubik Regular"/>
                <a:sym typeface="Rubik Regular"/>
              </a:defRPr>
            </a:lvl1pPr>
          </a:lstStyle>
          <a:p>
            <a:pPr algn="just">
              <a:spcBef>
                <a:spcPts val="600"/>
              </a:spcBef>
            </a:pPr>
            <a:r>
              <a:rPr lang="es-ES" sz="2400" b="1" dirty="0">
                <a:solidFill>
                  <a:srgbClr val="0066A1"/>
                </a:solidFill>
              </a:rPr>
              <a:t>Fecha: </a:t>
            </a:r>
            <a:r>
              <a:rPr lang="es-ES" sz="2400" dirty="0">
                <a:solidFill>
                  <a:srgbClr val="555555"/>
                </a:solidFill>
              </a:rPr>
              <a:t>28 de noviembre de 2025</a:t>
            </a:r>
          </a:p>
          <a:p>
            <a:pPr algn="just">
              <a:spcBef>
                <a:spcPts val="600"/>
              </a:spcBef>
            </a:pPr>
            <a:r>
              <a:rPr lang="es-ES" sz="2400" b="1" dirty="0">
                <a:solidFill>
                  <a:srgbClr val="0066A1"/>
                </a:solidFill>
              </a:rPr>
              <a:t>Ponente: </a:t>
            </a:r>
            <a:r>
              <a:rPr lang="es-ES" sz="2400" dirty="0">
                <a:solidFill>
                  <a:srgbClr val="555555"/>
                </a:solidFill>
              </a:rPr>
              <a:t>Ferran Adrià</a:t>
            </a:r>
          </a:p>
          <a:p>
            <a:pPr algn="just">
              <a:spcBef>
                <a:spcPts val="600"/>
              </a:spcBef>
            </a:pPr>
            <a:r>
              <a:rPr lang="es-ES" sz="2400" b="1" dirty="0">
                <a:solidFill>
                  <a:srgbClr val="0066A1"/>
                </a:solidFill>
              </a:rPr>
              <a:t>Participantes: </a:t>
            </a:r>
            <a:r>
              <a:rPr lang="es-ES" sz="2400" dirty="0">
                <a:solidFill>
                  <a:srgbClr val="555555"/>
                </a:solidFill>
              </a:rPr>
              <a:t>Rector de la ULPGC</a:t>
            </a:r>
          </a:p>
          <a:p>
            <a:pPr algn="just">
              <a:spcBef>
                <a:spcPts val="600"/>
              </a:spcBef>
            </a:pPr>
            <a:r>
              <a:rPr lang="es-ES" sz="2400" dirty="0">
                <a:solidFill>
                  <a:srgbClr val="555555"/>
                </a:solidFill>
              </a:rPr>
              <a:t>Viceconsejero de Universidades e Investigación del Gobierno de Canarias</a:t>
            </a:r>
          </a:p>
          <a:p>
            <a:pPr algn="just">
              <a:spcBef>
                <a:spcPts val="600"/>
              </a:spcBef>
            </a:pPr>
            <a:r>
              <a:rPr lang="es-ES" sz="2400" dirty="0">
                <a:solidFill>
                  <a:srgbClr val="555555"/>
                </a:solidFill>
              </a:rPr>
              <a:t>Vicerrector de Estudiantes de la ULPGC</a:t>
            </a:r>
          </a:p>
          <a:p>
            <a:pPr algn="just">
              <a:spcBef>
                <a:spcPts val="600"/>
              </a:spcBef>
            </a:pPr>
            <a:r>
              <a:rPr lang="es-ES" sz="2400" dirty="0">
                <a:solidFill>
                  <a:srgbClr val="555555"/>
                </a:solidFill>
              </a:rPr>
              <a:t>Director regional de Telefónica en Canarias</a:t>
            </a:r>
          </a:p>
        </p:txBody>
      </p:sp>
      <p:pic>
        <p:nvPicPr>
          <p:cNvPr id="16" name="Gráfico 15">
            <a:extLst>
              <a:ext uri="{FF2B5EF4-FFF2-40B4-BE49-F238E27FC236}">
                <a16:creationId xmlns:a16="http://schemas.microsoft.com/office/drawing/2014/main" id="{6483B4D4-283F-4059-9B42-7402701263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80540" y="5283709"/>
            <a:ext cx="252000" cy="325072"/>
          </a:xfrm>
          <a:prstGeom prst="rect">
            <a:avLst/>
          </a:prstGeom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id="{34616AAB-EC5B-4410-AFA8-C8D7A1CADB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80540" y="4458564"/>
            <a:ext cx="252000" cy="253126"/>
          </a:xfrm>
          <a:prstGeom prst="rect">
            <a:avLst/>
          </a:prstGeom>
        </p:spPr>
      </p:pic>
      <p:pic>
        <p:nvPicPr>
          <p:cNvPr id="5" name="Imagen 4" descr="Interfaz de usuario gráfica, Texto&#10;&#10;Descripción generada automáticamente con confianza media">
            <a:extLst>
              <a:ext uri="{FF2B5EF4-FFF2-40B4-BE49-F238E27FC236}">
                <a16:creationId xmlns:a16="http://schemas.microsoft.com/office/drawing/2014/main" id="{07BBD1EA-92B1-2BA8-E56E-7178AEE61D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04" y="410627"/>
            <a:ext cx="8861537" cy="1440000"/>
          </a:xfrm>
          <a:prstGeom prst="rect">
            <a:avLst/>
          </a:prstGeom>
        </p:spPr>
      </p:pic>
      <p:pic>
        <p:nvPicPr>
          <p:cNvPr id="8" name="Gráfico 7">
            <a:hlinkClick r:id="rId9" action="ppaction://hlinksldjump"/>
            <a:extLst>
              <a:ext uri="{FF2B5EF4-FFF2-40B4-BE49-F238E27FC236}">
                <a16:creationId xmlns:a16="http://schemas.microsoft.com/office/drawing/2014/main" id="{922CE70B-5B00-78EF-601C-1599DBEBC87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3238372" y="12533504"/>
            <a:ext cx="923925" cy="923925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78E8633C-E101-3BD1-5362-5D732595D7D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587289" y="4889193"/>
            <a:ext cx="432000" cy="261562"/>
          </a:xfrm>
          <a:prstGeom prst="rect">
            <a:avLst/>
          </a:prstGeom>
        </p:spPr>
      </p:pic>
      <p:pic>
        <p:nvPicPr>
          <p:cNvPr id="7" name="Gráfico 6">
            <a:hlinkClick r:id="rId14"/>
            <a:extLst>
              <a:ext uri="{FF2B5EF4-FFF2-40B4-BE49-F238E27FC236}">
                <a16:creationId xmlns:a16="http://schemas.microsoft.com/office/drawing/2014/main" id="{53DF2C8A-66B4-8ED8-C6E5-B24CB1334FC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5055158" y="10155314"/>
            <a:ext cx="540000" cy="540000"/>
          </a:xfrm>
          <a:prstGeom prst="rect">
            <a:avLst/>
          </a:prstGeom>
        </p:spPr>
      </p:pic>
      <p:pic>
        <p:nvPicPr>
          <p:cNvPr id="13" name="Imagen 12" descr="Un grupo de personas sentadas en una sala">
            <a:extLst>
              <a:ext uri="{FF2B5EF4-FFF2-40B4-BE49-F238E27FC236}">
                <a16:creationId xmlns:a16="http://schemas.microsoft.com/office/drawing/2014/main" id="{8EC8BCA9-A8B3-348C-C297-96943E326FF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26"/>
          <a:stretch>
            <a:fillRect/>
          </a:stretch>
        </p:blipFill>
        <p:spPr>
          <a:xfrm>
            <a:off x="15109982" y="5308293"/>
            <a:ext cx="7199999" cy="4750594"/>
          </a:xfrm>
          <a:prstGeom prst="rect">
            <a:avLst/>
          </a:prstGeom>
          <a:ln w="28575">
            <a:solidFill>
              <a:srgbClr val="FFA100"/>
            </a:solidFill>
          </a:ln>
        </p:spPr>
      </p:pic>
      <p:pic>
        <p:nvPicPr>
          <p:cNvPr id="11" name="Gráfico 10">
            <a:hlinkClick r:id="rId18"/>
            <a:extLst>
              <a:ext uri="{FF2B5EF4-FFF2-40B4-BE49-F238E27FC236}">
                <a16:creationId xmlns:a16="http://schemas.microsoft.com/office/drawing/2014/main" id="{E8F230BE-B201-5279-E10B-F0CEE1D7911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1769982" y="9711845"/>
            <a:ext cx="1080000" cy="1080000"/>
          </a:xfrm>
          <a:prstGeom prst="rect">
            <a:avLst/>
          </a:prstGeom>
        </p:spPr>
      </p:pic>
      <p:pic>
        <p:nvPicPr>
          <p:cNvPr id="2" name="Gráfico 1">
            <a:hlinkClick r:id="rId21"/>
            <a:extLst>
              <a:ext uri="{FF2B5EF4-FFF2-40B4-BE49-F238E27FC236}">
                <a16:creationId xmlns:a16="http://schemas.microsoft.com/office/drawing/2014/main" id="{A8E9BD6A-6AB1-FC35-9A33-25C06A02E8CD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5626480" y="10107919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Rubik Bold"/>
        <a:ea typeface="Rubik Bold"/>
        <a:cs typeface="Rubik Bold"/>
      </a:majorFont>
      <a:minorFont>
        <a:latin typeface="Rubik Bold"/>
        <a:ea typeface="Rubik Bold"/>
        <a:cs typeface="Rubik Bold"/>
      </a:minorFont>
    </a:fontScheme>
    <a:fmtScheme name="White">
      <a:fillStyleLst>
        <a:solidFill>
          <a:srgbClr val="FFFFFF"/>
        </a:solidFill>
        <a:solidFill>
          <a:srgbClr val="FFFFFF"/>
        </a:solidFill>
        <a:solidFill>
          <a:srgbClr val="FFFFFF"/>
        </a:solidFill>
      </a:fillStyleLst>
      <a:lnStyleLst>
        <a:ln>
          <a:solidFill>
            <a:srgbClr val="000000"/>
          </a:solidFill>
        </a:ln>
        <a:ln>
          <a:solidFill>
            <a:srgbClr val="000000"/>
          </a:solidFill>
        </a:ln>
        <a:ln>
          <a:solidFill>
            <a:srgbClr val="000000"/>
          </a:solidFill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rgbClr val="FFFFFF"/>
        </a:solidFill>
        <a:solidFill>
          <a:srgbClr val="FFFFFF"/>
        </a:solidFill>
        <a:solidFill>
          <a:srgbClr val="FFFFFF"/>
        </a:soli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Rubik Bold"/>
        <a:ea typeface="Rubik Bold"/>
        <a:cs typeface="Rubik Bold"/>
      </a:majorFont>
      <a:minorFont>
        <a:latin typeface="Rubik Bold"/>
        <a:ea typeface="Rubik Bold"/>
        <a:cs typeface="Rubik Bold"/>
      </a:minorFont>
    </a:fontScheme>
    <a:fmtScheme name="White">
      <a:fillStyleLst>
        <a:solidFill>
          <a:srgbClr val="FFFFFF"/>
        </a:solidFill>
        <a:solidFill>
          <a:srgbClr val="FFFFFF"/>
        </a:solidFill>
        <a:solidFill>
          <a:srgbClr val="FFFFFF"/>
        </a:solidFill>
      </a:fillStyleLst>
      <a:lnStyleLst>
        <a:ln>
          <a:solidFill>
            <a:srgbClr val="000000"/>
          </a:solidFill>
        </a:ln>
        <a:ln>
          <a:solidFill>
            <a:srgbClr val="000000"/>
          </a:solidFill>
        </a:ln>
        <a:ln>
          <a:solidFill>
            <a:srgbClr val="000000"/>
          </a:solidFill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rgbClr val="FFFFFF"/>
        </a:solidFill>
        <a:solidFill>
          <a:srgbClr val="FFFFFF"/>
        </a:solidFill>
        <a:solidFill>
          <a:srgbClr val="FFFFFF"/>
        </a:soli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</TotalTime>
  <Words>1838</Words>
  <Application>Microsoft Office PowerPoint</Application>
  <PresentationFormat>Personalizado</PresentationFormat>
  <Paragraphs>133</Paragraphs>
  <Slides>11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7" baseType="lpstr">
      <vt:lpstr>Helvetica Neue</vt:lpstr>
      <vt:lpstr>Helvetica Neue Medium</vt:lpstr>
      <vt:lpstr>Rubik Bold</vt:lpstr>
      <vt:lpstr>Rubik Medium</vt:lpstr>
      <vt:lpstr>Rubik Regular</vt:lpstr>
      <vt:lpstr>White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 de la ponencia que puede ser muy grande como podemos ver en este ejemplo que reflejamos</dc:title>
  <dc:creator>georgina.casas</dc:creator>
  <cp:lastModifiedBy>Vicerrector de Estudiantes</cp:lastModifiedBy>
  <cp:revision>4</cp:revision>
  <dcterms:modified xsi:type="dcterms:W3CDTF">2026-03-03T09:24:17Z</dcterms:modified>
</cp:coreProperties>
</file>